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2" y="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ня\Desktop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43433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Constantia" pitchFamily="18" charset="0"/>
              </a:rPr>
              <a:t>Международная программа</a:t>
            </a:r>
            <a:br>
              <a:rPr lang="ru-RU" sz="2400" b="1" dirty="0" smtClean="0">
                <a:solidFill>
                  <a:srgbClr val="00B05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Constantia" pitchFamily="18" charset="0"/>
              </a:rPr>
              <a:t> «</a:t>
            </a:r>
            <a:r>
              <a:rPr lang="ru-RU" sz="2400" b="1" dirty="0" err="1" smtClean="0">
                <a:solidFill>
                  <a:srgbClr val="00B050"/>
                </a:solidFill>
                <a:latin typeface="Constantia" pitchFamily="18" charset="0"/>
              </a:rPr>
              <a:t>Эко-школы</a:t>
            </a:r>
            <a:r>
              <a:rPr lang="ru-RU" sz="2400" b="1" dirty="0" smtClean="0">
                <a:solidFill>
                  <a:srgbClr val="00B050"/>
                </a:solidFill>
                <a:latin typeface="Constantia" pitchFamily="18" charset="0"/>
              </a:rPr>
              <a:t>/Зеленый флаг»</a:t>
            </a:r>
            <a:br>
              <a:rPr lang="ru-RU" sz="2400" b="1" dirty="0" smtClean="0">
                <a:solidFill>
                  <a:srgbClr val="00B05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Constantia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Constantia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Constantia" pitchFamily="18" charset="0"/>
              </a:rPr>
            </a:br>
            <a:r>
              <a:rPr lang="ru-RU" b="1" dirty="0" smtClean="0">
                <a:latin typeface="Cambria" pitchFamily="18" charset="0"/>
              </a:rPr>
              <a:t> Мобильная 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экологическая лаборатория 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в детском саду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9600" y="5029200"/>
            <a:ext cx="4419600" cy="1371600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оспитатель 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Клейменова Л.А.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етский 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сад № 51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mtClean="0">
                <a:solidFill>
                  <a:schemeClr val="tx1"/>
                </a:solidFill>
                <a:latin typeface="Constantia" pitchFamily="18" charset="0"/>
              </a:rPr>
              <a:t>город </a:t>
            </a:r>
            <a:r>
              <a:rPr lang="ru-RU" smtClean="0">
                <a:solidFill>
                  <a:schemeClr val="tx1"/>
                </a:solidFill>
                <a:latin typeface="Constantia" pitchFamily="18" charset="0"/>
              </a:rPr>
              <a:t>Рыбинск </a:t>
            </a:r>
            <a:endParaRPr lang="ru-RU" smtClean="0">
              <a:solidFill>
                <a:schemeClr val="tx1"/>
              </a:solidFill>
              <a:latin typeface="Constantia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mtClean="0">
                <a:solidFill>
                  <a:schemeClr val="tx1"/>
                </a:solidFill>
                <a:latin typeface="Constantia" pitchFamily="18" charset="0"/>
              </a:rPr>
              <a:t>Ярославская 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область 2021 г.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5" name="Picture 2" descr="C:\Users\ваня\Desktop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44880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ваня\Desktop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90678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Новая папка\исслед деят\Новая папка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92D050"/>
                </a:solidFill>
                <a:latin typeface="Constantia" pitchFamily="18" charset="0"/>
              </a:rPr>
              <a:t>Зона коллекций</a:t>
            </a:r>
            <a:endParaRPr lang="ru-RU" sz="3200" dirty="0">
              <a:solidFill>
                <a:srgbClr val="92D050"/>
              </a:solidFill>
              <a:latin typeface="Constantia" pitchFamily="18" charset="0"/>
            </a:endParaRPr>
          </a:p>
        </p:txBody>
      </p:sp>
      <p:pic>
        <p:nvPicPr>
          <p:cNvPr id="6" name="Содержимое 5" descr="https://www.maam.ru/upload/blogs/detsad-243633-1474136407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r="27011"/>
          <a:stretch>
            <a:fillRect/>
          </a:stretch>
        </p:blipFill>
        <p:spPr bwMode="auto">
          <a:xfrm>
            <a:off x="304800" y="9906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maam.ru/upload/blogs/detsad-235986-1410886786.jpg"/>
          <p:cNvPicPr/>
          <p:nvPr/>
        </p:nvPicPr>
        <p:blipFill>
          <a:blip r:embed="rId4" cstate="print"/>
          <a:srcRect t="37926"/>
          <a:stretch>
            <a:fillRect/>
          </a:stretch>
        </p:blipFill>
        <p:spPr bwMode="auto">
          <a:xfrm>
            <a:off x="457200" y="41148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i.otzovik.com/2015/09/03/2387876/img/1879329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 b="9778"/>
          <a:stretch>
            <a:fillRect/>
          </a:stretch>
        </p:blipFill>
        <p:spPr bwMode="auto">
          <a:xfrm>
            <a:off x="4495800" y="3733800"/>
            <a:ext cx="4038600" cy="273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User\Рабочий стол\36487_html_522868a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990600"/>
            <a:ext cx="3414713" cy="2562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Новая папка\исслед деят\Новая папка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Constantia" pitchFamily="18" charset="0"/>
              </a:rPr>
              <a:t>Зона познания</a:t>
            </a:r>
            <a:endParaRPr lang="ru-RU" sz="3200" dirty="0">
              <a:solidFill>
                <a:srgbClr val="92D050"/>
              </a:solidFill>
              <a:latin typeface="Constantia" pitchFamily="18" charset="0"/>
            </a:endParaRPr>
          </a:p>
        </p:txBody>
      </p:sp>
      <p:pic>
        <p:nvPicPr>
          <p:cNvPr id="5123" name="Picture 3" descr="C:\Documents and Settings\User\Рабочий стол\kartinki-globusa-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838200"/>
            <a:ext cx="2743200" cy="1816955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343400"/>
            <a:ext cx="3200400" cy="2245895"/>
          </a:xfrm>
          <a:prstGeom prst="rect">
            <a:avLst/>
          </a:prstGeom>
          <a:noFill/>
        </p:spPr>
      </p:pic>
      <p:pic>
        <p:nvPicPr>
          <p:cNvPr id="5125" name="Picture 5" descr="C:\Documents and Settings\User\Рабочий стол\Новая папка\Создать папку\IMG_20210219_1001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971800"/>
            <a:ext cx="4038600" cy="3028950"/>
          </a:xfrm>
          <a:prstGeom prst="rect">
            <a:avLst/>
          </a:prstGeom>
          <a:noFill/>
        </p:spPr>
      </p:pic>
      <p:pic>
        <p:nvPicPr>
          <p:cNvPr id="5126" name="Picture 6" descr="C:\Documents and Settings\User\Рабочий стол\севе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04800"/>
            <a:ext cx="2667000" cy="1998689"/>
          </a:xfrm>
          <a:prstGeom prst="rect">
            <a:avLst/>
          </a:prstGeom>
          <a:noFill/>
        </p:spPr>
      </p:pic>
      <p:pic>
        <p:nvPicPr>
          <p:cNvPr id="5127" name="Picture 7" descr="C:\Documents and Settings\User\Рабочий стол\iлес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2057400"/>
            <a:ext cx="3276600" cy="2112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Новая папка\исслед деят\Новая папка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Constantia" pitchFamily="18" charset="0"/>
              </a:rPr>
              <a:t>Зона библиотеки</a:t>
            </a:r>
            <a:endParaRPr lang="ru-RU" sz="3200" dirty="0">
              <a:solidFill>
                <a:srgbClr val="92D050"/>
              </a:solidFill>
              <a:latin typeface="Constantia" pitchFamily="18" charset="0"/>
            </a:endParaRPr>
          </a:p>
        </p:txBody>
      </p:sp>
      <p:pic>
        <p:nvPicPr>
          <p:cNvPr id="6147" name="Picture 3" descr="C:\Documents and Settings\User\Рабочий стол\Новая папка\Создать папку\IMG_20210219_1016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066800"/>
            <a:ext cx="4419600" cy="3314700"/>
          </a:xfrm>
          <a:prstGeom prst="rect">
            <a:avLst/>
          </a:prstGeom>
          <a:noFill/>
        </p:spPr>
      </p:pic>
      <p:pic>
        <p:nvPicPr>
          <p:cNvPr id="6148" name="Picture 4" descr="C:\Documents and Settings\User\Рабочий стол\Новая папка\Создать папку\IMG_20210219_1015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29000"/>
            <a:ext cx="4038600" cy="3028950"/>
          </a:xfrm>
          <a:prstGeom prst="rect">
            <a:avLst/>
          </a:prstGeom>
          <a:noFill/>
        </p:spPr>
      </p:pic>
      <p:pic>
        <p:nvPicPr>
          <p:cNvPr id="6149" name="Picture 5" descr="C:\Documents and Settings\User\Рабочий стол\apple-sitting-on-books-clipart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"/>
            <a:ext cx="266060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Новая папка\исслед деят\Новая папка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Constantia" pitchFamily="18" charset="0"/>
              </a:rPr>
              <a:t>Час открытий в детском саду</a:t>
            </a:r>
            <a:endParaRPr lang="ru-RU" sz="3200" b="1" dirty="0">
              <a:solidFill>
                <a:srgbClr val="92D050"/>
              </a:solidFill>
              <a:latin typeface="Constantia" pitchFamily="18" charset="0"/>
            </a:endParaRPr>
          </a:p>
        </p:txBody>
      </p:sp>
      <p:pic>
        <p:nvPicPr>
          <p:cNvPr id="6" name="Содержимое 5" descr="wixuyTw2DF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181374"/>
            <a:ext cx="3498273" cy="4152626"/>
          </a:xfrm>
          <a:prstGeom prst="rect">
            <a:avLst/>
          </a:prstGeom>
        </p:spPr>
      </p:pic>
      <p:pic>
        <p:nvPicPr>
          <p:cNvPr id="7" name="Содержимое 6" descr="R4PH9G8yg0o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1219200"/>
            <a:ext cx="3594892" cy="2236124"/>
          </a:xfrm>
          <a:prstGeom prst="rect">
            <a:avLst/>
          </a:prstGeom>
        </p:spPr>
      </p:pic>
      <p:pic>
        <p:nvPicPr>
          <p:cNvPr id="8" name="Рисунок 7" descr="XQ5UpSUw9z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733800"/>
            <a:ext cx="3810000" cy="2857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Новая папка\исслед деят\Новая папка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Constantia" pitchFamily="18" charset="0"/>
              </a:rPr>
              <a:t>Игры- экспериментирования : дети дошкольного возраста 3-4 года</a:t>
            </a:r>
            <a:endParaRPr lang="ru-RU" sz="3200" b="1" dirty="0">
              <a:solidFill>
                <a:srgbClr val="92D050"/>
              </a:solidFill>
              <a:latin typeface="Constantia" pitchFamily="18" charset="0"/>
            </a:endParaRPr>
          </a:p>
        </p:txBody>
      </p:sp>
      <p:pic>
        <p:nvPicPr>
          <p:cNvPr id="7171" name="Picture 3" descr="C:\Documents and Settings\User\Рабочий стол\5510309907a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1961243" cy="1752600"/>
          </a:xfrm>
          <a:prstGeom prst="rect">
            <a:avLst/>
          </a:prstGeom>
          <a:noFill/>
        </p:spPr>
      </p:pic>
      <p:pic>
        <p:nvPicPr>
          <p:cNvPr id="7" name="Рисунок 6" descr="https://nsportal.ru/sites/default/files/styles/media_gallery_large/public/gallery/2019/09/07/666.jpg?itok=H7pPikv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19400"/>
            <a:ext cx="3886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ваня\Desktop\yw6QFq6qq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600200"/>
            <a:ext cx="4049216" cy="2809993"/>
          </a:xfrm>
          <a:prstGeom prst="rect">
            <a:avLst/>
          </a:prstGeom>
          <a:noFill/>
        </p:spPr>
      </p:pic>
      <p:pic>
        <p:nvPicPr>
          <p:cNvPr id="9" name="Picture 4" descr="C:\Users\ваня\Desktop\hello_html_m4b16aa8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572000"/>
            <a:ext cx="3124200" cy="20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Новая папка\исслед деят\Новая папка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Constantia" pitchFamily="18" charset="0"/>
              </a:rPr>
              <a:t>Игры-экспериментирования :дети дошкольного возраста 4-5 лет</a:t>
            </a:r>
            <a:endParaRPr lang="ru-RU" sz="3200" dirty="0"/>
          </a:p>
        </p:txBody>
      </p:sp>
      <p:pic>
        <p:nvPicPr>
          <p:cNvPr id="6" name="Содержимое 5" descr="https://2.bp.blogspot.com/-oIlMhy5Pk70/Wg1_QYEKYtI/AAAAAAAAAYU/FfUZOFj-fpg398z4V5wcOahCjdS9WvjswCLcBGAs/w1200-h630-p-k-no-nu/DSC03605%2B%25D0%25BA%25D0%25BE%25D1%2580%25D1%2580%25D0%25B5%25D0%25BA%25D1%2586%25D0%25B8%25D1%258F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User\Рабочий стол\Issledovate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05000"/>
            <a:ext cx="3367463" cy="3200400"/>
          </a:xfrm>
          <a:prstGeom prst="rect">
            <a:avLst/>
          </a:prstGeom>
          <a:noFill/>
        </p:spPr>
      </p:pic>
      <p:pic>
        <p:nvPicPr>
          <p:cNvPr id="8196" name="Picture 4" descr="C:\Documents and Settings\User\Рабочий стол\фото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038600"/>
            <a:ext cx="4038600" cy="248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Рабочий стол\Новая папка\исслед деят\Новая папка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Constantia" pitchFamily="18" charset="0"/>
              </a:rPr>
              <a:t>Игры-экспериментирования :дети дошкольного возраста 5-7 лет</a:t>
            </a:r>
            <a:endParaRPr lang="ru-RU" sz="3200" dirty="0"/>
          </a:p>
        </p:txBody>
      </p:sp>
      <p:pic>
        <p:nvPicPr>
          <p:cNvPr id="7" name="Содержимое 6" descr="https://www.maam.ru/upload/blogs/detsad-423193-1462862300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7217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600200"/>
            <a:ext cx="3667124" cy="2062757"/>
          </a:xfrm>
          <a:prstGeom prst="rect">
            <a:avLst/>
          </a:prstGeom>
        </p:spPr>
      </p:pic>
      <p:pic>
        <p:nvPicPr>
          <p:cNvPr id="9" name="Содержимое 8" descr="https://nauka.boltai.com/wp-content/uploads/sites/26/2015/08/8d5436fe3d9c772eec2bc03dbd06c00a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8862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Новая папка\исслед деят\Новая папка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latin typeface="Constantia" pitchFamily="18" charset="0"/>
              </a:rPr>
              <a:t>Игры-экспериментирования :дети дошкольного возраста 5-7 лет</a:t>
            </a:r>
            <a:endParaRPr lang="ru-RU" sz="3600" dirty="0"/>
          </a:p>
        </p:txBody>
      </p:sp>
      <p:pic>
        <p:nvPicPr>
          <p:cNvPr id="7" name="Содержимое 6" descr="http://900igr.net/up/datai/157025/0015-035-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752600"/>
            <a:ext cx="213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get-zen_doc/1937051/pub_5ec229bebe2dce5b920f4977_5ec234165e4e990a90af986e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419600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OUdJp_kM0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1371600"/>
            <a:ext cx="2362200" cy="2571768"/>
          </a:xfrm>
          <a:prstGeom prst="rect">
            <a:avLst/>
          </a:prstGeom>
        </p:spPr>
      </p:pic>
      <p:pic>
        <p:nvPicPr>
          <p:cNvPr id="11" name="Рисунок 10" descr="qwFyh6ne4x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3276600"/>
            <a:ext cx="2514600" cy="3352800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 flipV="1">
            <a:off x="457200" y="6126163"/>
            <a:ext cx="76200" cy="460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3" name="Рисунок 12" descr="https://avatars.mds.yandex.net/get-zen_doc/1589334/pub_5d5014d132335400adf70ed2_5d50154aac412400ad11a6e5/scale_120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371600"/>
            <a:ext cx="18192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Новая папка\исслед деят\Новая папка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92D050"/>
                </a:solidFill>
                <a:latin typeface="Constantia" pitchFamily="18" charset="0"/>
              </a:rPr>
              <a:t>Результаты исследовательской </a:t>
            </a:r>
            <a:br>
              <a:rPr lang="ru-RU" sz="3200" b="1" dirty="0" smtClean="0">
                <a:solidFill>
                  <a:srgbClr val="92D050"/>
                </a:solidFill>
                <a:latin typeface="Constantia" pitchFamily="18" charset="0"/>
              </a:rPr>
            </a:br>
            <a:r>
              <a:rPr lang="ru-RU" sz="3200" b="1" dirty="0" smtClean="0">
                <a:solidFill>
                  <a:srgbClr val="92D050"/>
                </a:solidFill>
                <a:latin typeface="Constantia" pitchFamily="18" charset="0"/>
              </a:rPr>
              <a:t>                           деятельности</a:t>
            </a:r>
            <a:endParaRPr lang="ru-RU" sz="3200" b="1" dirty="0">
              <a:solidFill>
                <a:srgbClr val="92D050"/>
              </a:solidFill>
              <a:latin typeface="Constantia" pitchFamily="18" charset="0"/>
            </a:endParaRPr>
          </a:p>
        </p:txBody>
      </p:sp>
      <p:pic>
        <p:nvPicPr>
          <p:cNvPr id="10242" name="Picture 2" descr="C:\Documents and Settings\User\Рабочий стол\Новая папка\Создать папку\IMG_20210219_0959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267200" cy="2628900"/>
          </a:xfrm>
          <a:prstGeom prst="rect">
            <a:avLst/>
          </a:prstGeom>
          <a:noFill/>
        </p:spPr>
      </p:pic>
      <p:pic>
        <p:nvPicPr>
          <p:cNvPr id="7" name="Рисунок 6" descr="https://www.maam.ru/upload/blogs/detsad-384760-14537458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196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www.maam.ru/upload/blogs/2e39c73d74124f761a229a41a7a86c3c.jpg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 b="26488"/>
          <a:stretch>
            <a:fillRect/>
          </a:stretch>
        </p:blipFill>
        <p:spPr bwMode="auto">
          <a:xfrm>
            <a:off x="5257800" y="1600200"/>
            <a:ext cx="3518916" cy="212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andia.ru/text/80/454/images/img29_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962400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s05.infourok.ru/uploads/ex/0401/000a29a8-e0e76c91/img14.jpg"/>
          <p:cNvPicPr/>
          <p:nvPr/>
        </p:nvPicPr>
        <p:blipFill>
          <a:blip r:embed="rId7" cstate="print"/>
          <a:srcRect l="8177" t="6410" r="18546" b="9188"/>
          <a:stretch>
            <a:fillRect/>
          </a:stretch>
        </p:blipFill>
        <p:spPr bwMode="auto">
          <a:xfrm>
            <a:off x="3505200" y="4495800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Новая папка\исслед деят\Новая папка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92D050"/>
                </a:solidFill>
                <a:latin typeface="Constantia" pitchFamily="18" charset="0"/>
              </a:rPr>
              <a:t>                         Огород</a:t>
            </a:r>
            <a:endParaRPr lang="ru-RU" sz="3200" b="1" dirty="0">
              <a:solidFill>
                <a:srgbClr val="92D050"/>
              </a:solidFill>
              <a:latin typeface="Constantia" pitchFamily="18" charset="0"/>
            </a:endParaRPr>
          </a:p>
        </p:txBody>
      </p:sp>
      <p:pic>
        <p:nvPicPr>
          <p:cNvPr id="7" name="Picture 4" descr="C:\Users\User\Desktop\конкурс Подарок любимому городу\Конкурс 2\IMG_8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530087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User\Desktop\конкурс Подарок любимому городу\Конкурс 2\IMG_8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04800"/>
            <a:ext cx="2570017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5" descr="C:\Users\User\Desktop\конкурс Подарок любимому городу\Конкурс 2\IMG_8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038600"/>
            <a:ext cx="2895600" cy="2219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6" descr="C:\Users\User\Desktop\конкурс Подарок любимому городу\Конкурс 2\IMG_80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219200"/>
            <a:ext cx="3581400" cy="238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7" descr="C:\Users\User\Desktop\конкурс Подарок любимому городу\Конкурс 2\IMG_81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905000"/>
            <a:ext cx="3479800" cy="1888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ня\Desktop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молодой-исследователь-исследует-природу-с-лупой-на-день-лета-1419831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7891632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Новая папка\исслед деят\Новая папка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Constantia" pitchFamily="18" charset="0"/>
              </a:rPr>
              <a:t>Экологическая тропа</a:t>
            </a:r>
            <a:endParaRPr lang="ru-RU" sz="3200" b="1" dirty="0">
              <a:solidFill>
                <a:srgbClr val="92D050"/>
              </a:solidFill>
              <a:latin typeface="Constantia" pitchFamily="18" charset="0"/>
            </a:endParaRPr>
          </a:p>
        </p:txBody>
      </p:sp>
      <p:pic>
        <p:nvPicPr>
          <p:cNvPr id="6" name="Picture 5" descr="C:\Users\User\Desktop\IMG_81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3657600" cy="2439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User\Desktop\IMG_7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0"/>
            <a:ext cx="3656915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C:\Users\User\Desktop\IMG_79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219200"/>
            <a:ext cx="3657600" cy="2439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 descr="C:\Users\User\Desktop\IMG_7967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962400"/>
            <a:ext cx="3656916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Новая папка\исслед деят\Новая папка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Constantia" pitchFamily="18" charset="0"/>
              </a:rPr>
              <a:t>         </a:t>
            </a:r>
            <a:r>
              <a:rPr lang="ru-RU" sz="3500" dirty="0" smtClean="0">
                <a:latin typeface="Constantia" pitchFamily="18" charset="0"/>
              </a:rPr>
              <a:t>…Умейте открыть перед ребенком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ребенку захотелось ещё и ещё раз возвратиться к тому, что он узнал… 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500" dirty="0" smtClean="0">
                <a:latin typeface="Constantia" pitchFamily="18" charset="0"/>
              </a:rPr>
              <a:t>                                                 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500" dirty="0" smtClean="0">
                <a:latin typeface="Constantia" pitchFamily="18" charset="0"/>
              </a:rPr>
              <a:t>                                              </a:t>
            </a:r>
            <a:r>
              <a:rPr lang="ru-RU" dirty="0" smtClean="0">
                <a:latin typeface="Constantia" pitchFamily="18" charset="0"/>
              </a:rPr>
              <a:t>В. А. Сухомлинский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ваня\Desktop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Constantia" pitchFamily="18" charset="0"/>
              </a:rPr>
              <a:t>Международная программа</a:t>
            </a:r>
            <a:br>
              <a:rPr lang="ru-RU" sz="2400" b="1" dirty="0" smtClean="0">
                <a:solidFill>
                  <a:srgbClr val="00B05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Constantia" pitchFamily="18" charset="0"/>
              </a:rPr>
              <a:t> «</a:t>
            </a:r>
            <a:r>
              <a:rPr lang="ru-RU" sz="2400" b="1" dirty="0" err="1" smtClean="0">
                <a:solidFill>
                  <a:srgbClr val="00B050"/>
                </a:solidFill>
                <a:latin typeface="Constantia" pitchFamily="18" charset="0"/>
              </a:rPr>
              <a:t>Эко-школы</a:t>
            </a:r>
            <a:r>
              <a:rPr lang="ru-RU" sz="2400" b="1" dirty="0" smtClean="0">
                <a:solidFill>
                  <a:srgbClr val="00B050"/>
                </a:solidFill>
                <a:latin typeface="Constantia" pitchFamily="18" charset="0"/>
              </a:rPr>
              <a:t>/Зеленый флаг»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latin typeface="Constantia" pitchFamily="18" charset="0"/>
              </a:rPr>
              <a:t>       </a:t>
            </a:r>
            <a:r>
              <a:rPr lang="ru-RU" dirty="0" smtClean="0">
                <a:latin typeface="Constantia" pitchFamily="18" charset="0"/>
              </a:rPr>
              <a:t>Девиз программы: </a:t>
            </a:r>
          </a:p>
          <a:p>
            <a:pPr>
              <a:buNone/>
            </a:pPr>
            <a:r>
              <a:rPr lang="ru-RU" sz="4000" dirty="0" smtClean="0">
                <a:latin typeface="Constantia" pitchFamily="18" charset="0"/>
              </a:rPr>
              <a:t>        </a:t>
            </a:r>
            <a:r>
              <a:rPr lang="ru-RU" sz="4000" b="1" dirty="0" smtClean="0">
                <a:solidFill>
                  <a:srgbClr val="00B050"/>
                </a:solidFill>
                <a:latin typeface="Constantia" pitchFamily="18" charset="0"/>
              </a:rPr>
              <a:t>Множество маленьких дел, которые делаются множеством маленьких людей во многих маленьких местах, могут изменить лицо мира.</a:t>
            </a:r>
            <a:endParaRPr lang="ru-RU" sz="4000" b="1" dirty="0">
              <a:solidFill>
                <a:srgbClr val="00B05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ваня\Desktop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3100" b="1" dirty="0" smtClean="0">
                <a:solidFill>
                  <a:srgbClr val="00B050"/>
                </a:solidFill>
                <a:latin typeface="Constantia" pitchFamily="18" charset="0"/>
              </a:rPr>
              <a:t>Целевые ориентиры на этапе завершения дошкольного образования</a:t>
            </a:r>
            <a:endParaRPr lang="ru-RU" sz="31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Constantia" pitchFamily="18" charset="0"/>
              </a:rPr>
              <a:t>       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Новая папка\исслед деят\Новая папка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Documents and Settings\User\Рабочий стол\Новая папка\Создать папку\IMG_20210219_1008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7747000" cy="581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аня\Desktop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92D050"/>
                </a:solidFill>
                <a:latin typeface="Constantia" pitchFamily="18" charset="0"/>
              </a:rPr>
              <a:t>Цель создания </a:t>
            </a:r>
            <a:r>
              <a:rPr lang="ru-RU" sz="3200" b="1" dirty="0" err="1" smtClean="0">
                <a:solidFill>
                  <a:srgbClr val="92D050"/>
                </a:solidFill>
                <a:latin typeface="Constantia" pitchFamily="18" charset="0"/>
              </a:rPr>
              <a:t>эколаборатории</a:t>
            </a:r>
            <a:endParaRPr lang="ru-RU" sz="3200" b="1" dirty="0">
              <a:solidFill>
                <a:srgbClr val="92D05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305800" cy="2286000"/>
          </a:xfrm>
        </p:spPr>
        <p:txBody>
          <a:bodyPr>
            <a:noAutofit/>
          </a:bodyPr>
          <a:lstStyle/>
          <a:p>
            <a:pPr lvl="0" algn="just" fontAlgn="base">
              <a:spcBef>
                <a:spcPts val="0"/>
              </a:spcBef>
              <a:buNone/>
            </a:pPr>
            <a:r>
              <a:rPr lang="ru-RU" sz="2400" dirty="0" smtClean="0">
                <a:latin typeface="Constantia" pitchFamily="18" charset="0"/>
              </a:rPr>
              <a:t>          Расширение образовательного пространства дошкольного учреждения с целью активизации познавательных  интересов детей к окружающим объектам природы, формирование основ экологической грамотности, навыков экспериментирования и бережного отношения к природе 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6" name="Содержимое 5" descr="https://ds04.infourok.ru/uploads/ex/0df2/0010afc1-df41eabb/hello_html_12bc430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3886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maam.ru/upload/blogs/detsad-230738-14557780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52800"/>
            <a:ext cx="3542928" cy="308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ваня\Desktop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Constantia" pitchFamily="18" charset="0"/>
              </a:rPr>
              <a:t> Центр экологии и экспериментирования</a:t>
            </a:r>
            <a:endParaRPr lang="ru-RU" sz="3200" dirty="0">
              <a:solidFill>
                <a:srgbClr val="92D050"/>
              </a:solidFill>
              <a:latin typeface="Constantia" pitchFamily="18" charset="0"/>
            </a:endParaRPr>
          </a:p>
        </p:txBody>
      </p:sp>
      <p:pic>
        <p:nvPicPr>
          <p:cNvPr id="1026" name="Picture 2" descr="C:\Documents and Settings\User\Рабочий стол\Новая папка\Создать папку\IMG_20210219_101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657600" cy="27432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img1_3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800"/>
            <a:ext cx="3555242" cy="2286001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a529abc0562dbcfeb92faa1be8c77a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343400"/>
            <a:ext cx="1981200" cy="2362200"/>
          </a:xfrm>
          <a:prstGeom prst="rect">
            <a:avLst/>
          </a:prstGeom>
          <a:noFill/>
        </p:spPr>
      </p:pic>
      <p:pic>
        <p:nvPicPr>
          <p:cNvPr id="1032" name="Picture 8" descr="C:\Documents and Settings\User\Рабочий стол\detsad-28333-15240508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495800"/>
            <a:ext cx="2198186" cy="1647825"/>
          </a:xfrm>
          <a:prstGeom prst="rect">
            <a:avLst/>
          </a:prstGeom>
          <a:noFill/>
        </p:spPr>
      </p:pic>
      <p:pic>
        <p:nvPicPr>
          <p:cNvPr id="15" name="Рисунок 14" descr="http://kristallik-05.ru/files/gallery/133/_457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39624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Новая папка\исслед деят\Новая папка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159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Constantia" pitchFamily="18" charset="0"/>
              </a:rPr>
              <a:t>Зона исследовательской деятельности</a:t>
            </a:r>
            <a:endParaRPr lang="ru-RU" sz="3200" dirty="0">
              <a:solidFill>
                <a:srgbClr val="92D050"/>
              </a:solidFill>
              <a:latin typeface="Constantia" pitchFamily="18" charset="0"/>
            </a:endParaRPr>
          </a:p>
        </p:txBody>
      </p:sp>
      <p:pic>
        <p:nvPicPr>
          <p:cNvPr id="2051" name="Picture 3" descr="C:\Documents and Settings\User\Рабочий стол\Новая папка\Создать папку\IMG_20210219_100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3581400" cy="268605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Новая папка\Создать папку\IMG_20210219_101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733800"/>
            <a:ext cx="3657600" cy="2743200"/>
          </a:xfrm>
          <a:prstGeom prst="rect">
            <a:avLst/>
          </a:prstGeom>
          <a:noFill/>
        </p:spPr>
      </p:pic>
      <p:pic>
        <p:nvPicPr>
          <p:cNvPr id="9" name="Рисунок 8" descr="https://www.maam.ru/upload/blogs/detsad-352114-14546014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38600"/>
            <a:ext cx="375287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s://ds02.infourok.ru/uploads/ex/0f2d/00083904-23e28e14/img10.jpg"/>
          <p:cNvPicPr>
            <a:picLocks noGrp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990600"/>
            <a:ext cx="3733800" cy="242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Новая папка\исслед деят\Новая папка\0002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latin typeface="Constantia" pitchFamily="18" charset="0"/>
              </a:rPr>
              <a:t>Зона исследовательской деятель</a:t>
            </a:r>
            <a:r>
              <a:rPr lang="ru-RU" b="1" dirty="0" smtClean="0">
                <a:solidFill>
                  <a:srgbClr val="92D050"/>
                </a:solidFill>
                <a:latin typeface="Constantia" pitchFamily="18" charset="0"/>
              </a:rPr>
              <a:t>ности</a:t>
            </a:r>
            <a:endParaRPr lang="ru-RU" dirty="0"/>
          </a:p>
        </p:txBody>
      </p:sp>
      <p:pic>
        <p:nvPicPr>
          <p:cNvPr id="3075" name="Picture 3" descr="C:\Documents and Settings\User\Рабочий стол\Новая папка\Создать папку\IMG_20210219_1003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2819400" cy="2114550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Новая папка\Создать папку\IMG_20210219_100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4064000" cy="3048000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Новая папка\Создать папку\IMG_20210219_1005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505200"/>
            <a:ext cx="50292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202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Международная программа  «Эко-школы/Зеленый флаг»    Мобильная  экологическая лаборатория  в детском саду</vt:lpstr>
      <vt:lpstr>Слайд 2</vt:lpstr>
      <vt:lpstr>Международная программа  «Эко-школы/Зеленый флаг»</vt:lpstr>
      <vt:lpstr> Целевые ориентиры на этапе завершения дошкольного образования</vt:lpstr>
      <vt:lpstr>Слайд 5</vt:lpstr>
      <vt:lpstr>Цель создания эколаборатории</vt:lpstr>
      <vt:lpstr> Центр экологии и экспериментирования</vt:lpstr>
      <vt:lpstr>Зона исследовательской деятельности</vt:lpstr>
      <vt:lpstr>Зона исследовательской деятельности</vt:lpstr>
      <vt:lpstr>Зона коллекций</vt:lpstr>
      <vt:lpstr>Зона познания</vt:lpstr>
      <vt:lpstr>Зона библиотеки</vt:lpstr>
      <vt:lpstr>Час открытий в детском саду</vt:lpstr>
      <vt:lpstr>Игры- экспериментирования : дети дошкольного возраста 3-4 года</vt:lpstr>
      <vt:lpstr>Игры-экспериментирования :дети дошкольного возраста 4-5 лет</vt:lpstr>
      <vt:lpstr>Игры-экспериментирования :дети дошкольного возраста 5-7 лет</vt:lpstr>
      <vt:lpstr>Игры-экспериментирования :дети дошкольного возраста 5-7 лет</vt:lpstr>
      <vt:lpstr>Результаты исследовательской                             деятельности</vt:lpstr>
      <vt:lpstr>                         Огород</vt:lpstr>
      <vt:lpstr>Экологическая тропа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программа  «Эко-школы/Зеленый флаг»    Развитие основ экологической культуры у детей дошкольного возраста и родителей</dc:title>
  <dc:creator>королева</dc:creator>
  <cp:lastModifiedBy>королева</cp:lastModifiedBy>
  <cp:revision>46</cp:revision>
  <dcterms:created xsi:type="dcterms:W3CDTF">2021-02-18T19:33:48Z</dcterms:created>
  <dcterms:modified xsi:type="dcterms:W3CDTF">2021-02-22T07:39:04Z</dcterms:modified>
</cp:coreProperties>
</file>