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074" y="-7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18.11.2020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18.11.2020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18.11.2020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18.11.2020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16632"/>
            <a:ext cx="8892480" cy="6624736"/>
          </a:xfrm>
        </p:spPr>
        <p:txBody>
          <a:bodyPr/>
          <a:lstStyle/>
          <a:p>
            <a:pPr marL="0" lvl="0" indent="0" algn="ctr">
              <a:spcBef>
                <a:spcPct val="20000"/>
              </a:spcBef>
              <a:spcAft>
                <a:spcPts val="300"/>
              </a:spcAft>
              <a:buNone/>
            </a:pPr>
            <a:r>
              <a:rPr lang="ru-RU" sz="2000" b="0" dirty="0" smtClean="0">
                <a:solidFill>
                  <a:schemeClr val="tx1"/>
                </a:solidFill>
                <a:effectLst/>
                <a:latin typeface="Times New Roman" panose="02020603050405020304" pitchFamily="18" charset="0"/>
                <a:ea typeface="+mn-ea"/>
                <a:cs typeface="Times New Roman" panose="02020603050405020304" pitchFamily="18" charset="0"/>
              </a:rPr>
              <a:t>Муниципальное дошкольное образовательное учреждение</a:t>
            </a:r>
            <a:br>
              <a:rPr lang="ru-RU" sz="2000" b="0" dirty="0" smtClean="0">
                <a:solidFill>
                  <a:schemeClr val="tx1"/>
                </a:solidFill>
                <a:effectLst/>
                <a:latin typeface="Times New Roman" panose="02020603050405020304" pitchFamily="18" charset="0"/>
                <a:ea typeface="+mn-ea"/>
                <a:cs typeface="Times New Roman" panose="02020603050405020304" pitchFamily="18" charset="0"/>
              </a:rPr>
            </a:br>
            <a:r>
              <a:rPr lang="ru-RU" sz="2000" b="0" dirty="0" smtClean="0">
                <a:solidFill>
                  <a:schemeClr val="tx1"/>
                </a:solidFill>
                <a:effectLst/>
                <a:latin typeface="Times New Roman" panose="02020603050405020304" pitchFamily="18" charset="0"/>
                <a:ea typeface="+mn-ea"/>
                <a:cs typeface="Times New Roman" panose="02020603050405020304" pitchFamily="18" charset="0"/>
              </a:rPr>
              <a:t>детский сад № 51</a:t>
            </a:r>
            <a:br>
              <a:rPr lang="ru-RU" sz="2000" b="0" dirty="0" smtClean="0">
                <a:solidFill>
                  <a:schemeClr val="tx1"/>
                </a:solidFill>
                <a:effectLst/>
                <a:latin typeface="Times New Roman" panose="02020603050405020304" pitchFamily="18" charset="0"/>
                <a:ea typeface="+mn-ea"/>
                <a:cs typeface="Times New Roman" panose="02020603050405020304" pitchFamily="18" charset="0"/>
              </a:rPr>
            </a:br>
            <a:r>
              <a:rPr lang="ru-RU" sz="4400" b="0" dirty="0" smtClean="0">
                <a:solidFill>
                  <a:srgbClr val="002060"/>
                </a:solidFill>
                <a:effectLst/>
                <a:latin typeface="Times New Roman" panose="02020603050405020304" pitchFamily="18" charset="0"/>
                <a:ea typeface="+mn-ea"/>
                <a:cs typeface="Times New Roman" panose="02020603050405020304" pitchFamily="18" charset="0"/>
              </a:rPr>
              <a:t/>
            </a:r>
            <a:br>
              <a:rPr lang="ru-RU" sz="4400" b="0" dirty="0" smtClean="0">
                <a:solidFill>
                  <a:srgbClr val="002060"/>
                </a:solidFill>
                <a:effectLst/>
                <a:latin typeface="Times New Roman" panose="02020603050405020304" pitchFamily="18" charset="0"/>
                <a:ea typeface="+mn-ea"/>
                <a:cs typeface="Times New Roman" panose="02020603050405020304" pitchFamily="18" charset="0"/>
              </a:rPr>
            </a:br>
            <a:r>
              <a:rPr lang="ru-RU" sz="3200" b="0" dirty="0" smtClean="0">
                <a:solidFill>
                  <a:srgbClr val="002060"/>
                </a:solidFill>
                <a:effectLst/>
                <a:latin typeface="Times New Roman" panose="02020603050405020304" pitchFamily="18" charset="0"/>
                <a:ea typeface="+mn-ea"/>
                <a:cs typeface="Times New Roman" panose="02020603050405020304" pitchFamily="18" charset="0"/>
              </a:rPr>
              <a:t>«</a:t>
            </a:r>
            <a:r>
              <a:rPr lang="ru-RU" sz="3200" b="0" dirty="0">
                <a:solidFill>
                  <a:srgbClr val="002060"/>
                </a:solidFill>
                <a:effectLst/>
                <a:latin typeface="Times New Roman" panose="02020603050405020304" pitchFamily="18" charset="0"/>
                <a:ea typeface="+mn-ea"/>
                <a:cs typeface="Times New Roman" panose="02020603050405020304" pitchFamily="18" charset="0"/>
              </a:rPr>
              <a:t>Технология обучения детей 3-7 </a:t>
            </a:r>
            <a:r>
              <a:rPr lang="ru-RU" sz="3200" b="0" dirty="0" smtClean="0">
                <a:solidFill>
                  <a:srgbClr val="002060"/>
                </a:solidFill>
                <a:effectLst/>
                <a:latin typeface="Times New Roman" panose="02020603050405020304" pitchFamily="18" charset="0"/>
                <a:ea typeface="+mn-ea"/>
                <a:cs typeface="Times New Roman" panose="02020603050405020304" pitchFamily="18" charset="0"/>
              </a:rPr>
              <a:t>лет</a:t>
            </a:r>
            <a:br>
              <a:rPr lang="ru-RU" sz="3200" b="0" dirty="0" smtClean="0">
                <a:solidFill>
                  <a:srgbClr val="002060"/>
                </a:solidFill>
                <a:effectLst/>
                <a:latin typeface="Times New Roman" panose="02020603050405020304" pitchFamily="18" charset="0"/>
                <a:ea typeface="+mn-ea"/>
                <a:cs typeface="Times New Roman" panose="02020603050405020304" pitchFamily="18" charset="0"/>
              </a:rPr>
            </a:br>
            <a:r>
              <a:rPr lang="ru-RU" sz="3200" b="0" dirty="0" smtClean="0">
                <a:solidFill>
                  <a:srgbClr val="002060"/>
                </a:solidFill>
                <a:effectLst/>
                <a:latin typeface="Times New Roman" panose="02020603050405020304" pitchFamily="18" charset="0"/>
                <a:ea typeface="+mn-ea"/>
                <a:cs typeface="Times New Roman" panose="02020603050405020304" pitchFamily="18" charset="0"/>
              </a:rPr>
              <a:t>созданию </a:t>
            </a:r>
            <a:r>
              <a:rPr lang="ru-RU" sz="3200" b="0" dirty="0">
                <a:solidFill>
                  <a:srgbClr val="002060"/>
                </a:solidFill>
                <a:effectLst/>
                <a:latin typeface="Times New Roman" panose="02020603050405020304" pitchFamily="18" charset="0"/>
                <a:ea typeface="+mn-ea"/>
                <a:cs typeface="Times New Roman" panose="02020603050405020304" pitchFamily="18" charset="0"/>
              </a:rPr>
              <a:t>образных характеристик объектов</a:t>
            </a:r>
            <a:r>
              <a:rPr lang="ru-RU" sz="3200" b="0" dirty="0" smtClean="0">
                <a:solidFill>
                  <a:srgbClr val="002060"/>
                </a:solidFill>
                <a:effectLst/>
                <a:latin typeface="Times New Roman" panose="02020603050405020304" pitchFamily="18" charset="0"/>
                <a:ea typeface="+mn-ea"/>
                <a:cs typeface="Times New Roman" panose="02020603050405020304" pitchFamily="18" charset="0"/>
              </a:rPr>
              <a:t>»</a:t>
            </a:r>
            <a:br>
              <a:rPr lang="ru-RU" sz="3200" b="0" dirty="0" smtClean="0">
                <a:solidFill>
                  <a:srgbClr val="002060"/>
                </a:solidFill>
                <a:effectLst/>
                <a:latin typeface="Times New Roman" panose="02020603050405020304" pitchFamily="18" charset="0"/>
                <a:ea typeface="+mn-ea"/>
                <a:cs typeface="Times New Roman" panose="02020603050405020304" pitchFamily="18" charset="0"/>
              </a:rPr>
            </a:br>
            <a:r>
              <a:rPr lang="ru-RU" sz="3200" b="0" dirty="0" smtClean="0">
                <a:solidFill>
                  <a:srgbClr val="002060"/>
                </a:solidFill>
                <a:effectLst/>
                <a:latin typeface="Times New Roman" panose="02020603050405020304" pitchFamily="18" charset="0"/>
                <a:ea typeface="+mn-ea"/>
                <a:cs typeface="Times New Roman" panose="02020603050405020304" pitchFamily="18" charset="0"/>
              </a:rPr>
              <a:t>(обучение детей образной речи).</a:t>
            </a:r>
            <a:br>
              <a:rPr lang="ru-RU" sz="3200" b="0" dirty="0" smtClean="0">
                <a:solidFill>
                  <a:srgbClr val="002060"/>
                </a:solidFill>
                <a:effectLst/>
                <a:latin typeface="Times New Roman" panose="02020603050405020304" pitchFamily="18" charset="0"/>
                <a:ea typeface="+mn-ea"/>
                <a:cs typeface="Times New Roman" panose="02020603050405020304" pitchFamily="18" charset="0"/>
              </a:rPr>
            </a:br>
            <a:r>
              <a:rPr lang="ru-RU" sz="2800" b="0" dirty="0" smtClean="0">
                <a:solidFill>
                  <a:srgbClr val="002060"/>
                </a:solidFill>
                <a:effectLst/>
                <a:latin typeface="Times New Roman" panose="02020603050405020304" pitchFamily="18" charset="0"/>
                <a:ea typeface="+mn-ea"/>
                <a:cs typeface="Times New Roman" panose="02020603050405020304" pitchFamily="18" charset="0"/>
              </a:rPr>
              <a:t>Авторы технологии: </a:t>
            </a:r>
            <a:r>
              <a:rPr lang="ru-RU" sz="2800" b="0" dirty="0" err="1" smtClean="0">
                <a:solidFill>
                  <a:srgbClr val="002060"/>
                </a:solidFill>
                <a:effectLst/>
                <a:latin typeface="Times New Roman" panose="02020603050405020304" pitchFamily="18" charset="0"/>
                <a:ea typeface="+mn-ea"/>
                <a:cs typeface="Times New Roman" panose="02020603050405020304" pitchFamily="18" charset="0"/>
              </a:rPr>
              <a:t>Сидорчук</a:t>
            </a:r>
            <a:r>
              <a:rPr lang="ru-RU" sz="2800" b="0" dirty="0" smtClean="0">
                <a:solidFill>
                  <a:srgbClr val="002060"/>
                </a:solidFill>
                <a:effectLst/>
                <a:latin typeface="Times New Roman" panose="02020603050405020304" pitchFamily="18" charset="0"/>
                <a:ea typeface="+mn-ea"/>
                <a:cs typeface="Times New Roman" panose="02020603050405020304" pitchFamily="18" charset="0"/>
              </a:rPr>
              <a:t> Т. А., Хоменко Н. Н.</a:t>
            </a:r>
            <a:r>
              <a:rPr lang="ru-RU" sz="2800" b="0" dirty="0">
                <a:solidFill>
                  <a:srgbClr val="002060"/>
                </a:solidFill>
                <a:effectLst/>
                <a:latin typeface="Times New Roman" panose="02020603050405020304" pitchFamily="18" charset="0"/>
                <a:ea typeface="+mn-ea"/>
                <a:cs typeface="Times New Roman" panose="02020603050405020304" pitchFamily="18" charset="0"/>
              </a:rPr>
              <a:t/>
            </a:r>
            <a:br>
              <a:rPr lang="ru-RU" sz="2800" b="0" dirty="0">
                <a:solidFill>
                  <a:srgbClr val="002060"/>
                </a:solidFill>
                <a:effectLst/>
                <a:latin typeface="Times New Roman" panose="02020603050405020304" pitchFamily="18" charset="0"/>
                <a:ea typeface="+mn-ea"/>
                <a:cs typeface="Times New Roman" panose="02020603050405020304" pitchFamily="18" charset="0"/>
              </a:rPr>
            </a:br>
            <a:r>
              <a:rPr lang="ru-RU" sz="3200" b="0" dirty="0" smtClean="0">
                <a:solidFill>
                  <a:srgbClr val="002060"/>
                </a:solidFill>
                <a:effectLst/>
                <a:latin typeface="Times New Roman" panose="02020603050405020304" pitchFamily="18" charset="0"/>
                <a:ea typeface="+mn-ea"/>
                <a:cs typeface="Times New Roman" panose="02020603050405020304" pitchFamily="18" charset="0"/>
              </a:rPr>
              <a:t/>
            </a:r>
            <a:br>
              <a:rPr lang="ru-RU" sz="3200" b="0" dirty="0" smtClean="0">
                <a:solidFill>
                  <a:srgbClr val="002060"/>
                </a:solidFill>
                <a:effectLst/>
                <a:latin typeface="Times New Roman" panose="02020603050405020304" pitchFamily="18" charset="0"/>
                <a:ea typeface="+mn-ea"/>
                <a:cs typeface="Times New Roman" panose="02020603050405020304" pitchFamily="18" charset="0"/>
              </a:rPr>
            </a:br>
            <a:r>
              <a:rPr lang="ru-RU" sz="3200" b="0" dirty="0" smtClean="0">
                <a:solidFill>
                  <a:srgbClr val="002060"/>
                </a:solidFill>
                <a:effectLst/>
                <a:latin typeface="Times New Roman" panose="02020603050405020304" pitchFamily="18" charset="0"/>
                <a:ea typeface="+mn-ea"/>
                <a:cs typeface="Times New Roman" panose="02020603050405020304" pitchFamily="18" charset="0"/>
              </a:rPr>
              <a:t/>
            </a:r>
            <a:br>
              <a:rPr lang="ru-RU" sz="3200" b="0" dirty="0" smtClean="0">
                <a:solidFill>
                  <a:srgbClr val="002060"/>
                </a:solidFill>
                <a:effectLst/>
                <a:latin typeface="Times New Roman" panose="02020603050405020304" pitchFamily="18" charset="0"/>
                <a:ea typeface="+mn-ea"/>
                <a:cs typeface="Times New Roman" panose="02020603050405020304" pitchFamily="18" charset="0"/>
              </a:rPr>
            </a:br>
            <a:r>
              <a:rPr lang="ru-RU" sz="3200" b="0" dirty="0" smtClean="0">
                <a:solidFill>
                  <a:srgbClr val="002060"/>
                </a:solidFill>
                <a:effectLst/>
                <a:latin typeface="Times New Roman" panose="02020603050405020304" pitchFamily="18" charset="0"/>
                <a:ea typeface="+mn-ea"/>
                <a:cs typeface="Times New Roman" panose="02020603050405020304" pitchFamily="18" charset="0"/>
              </a:rPr>
              <a:t>                             </a:t>
            </a:r>
            <a:r>
              <a:rPr lang="ru-RU" sz="2800" b="0" dirty="0" smtClean="0">
                <a:solidFill>
                  <a:srgbClr val="002060"/>
                </a:solidFill>
                <a:effectLst/>
                <a:latin typeface="Times New Roman" panose="02020603050405020304" pitchFamily="18" charset="0"/>
                <a:ea typeface="+mn-ea"/>
                <a:cs typeface="Times New Roman" panose="02020603050405020304" pitchFamily="18" charset="0"/>
              </a:rPr>
              <a:t/>
            </a:r>
            <a:br>
              <a:rPr lang="ru-RU" sz="2800" b="0" dirty="0" smtClean="0">
                <a:solidFill>
                  <a:srgbClr val="002060"/>
                </a:solidFill>
                <a:effectLst/>
                <a:latin typeface="Times New Roman" panose="02020603050405020304" pitchFamily="18" charset="0"/>
                <a:ea typeface="+mn-ea"/>
                <a:cs typeface="Times New Roman" panose="02020603050405020304" pitchFamily="18" charset="0"/>
              </a:rPr>
            </a:br>
            <a:r>
              <a:rPr lang="ru-RU" sz="2800" b="0" dirty="0">
                <a:solidFill>
                  <a:srgbClr val="002060"/>
                </a:solidFill>
                <a:effectLst/>
                <a:latin typeface="Times New Roman" panose="02020603050405020304" pitchFamily="18" charset="0"/>
                <a:ea typeface="+mn-ea"/>
                <a:cs typeface="Times New Roman" panose="02020603050405020304" pitchFamily="18" charset="0"/>
              </a:rPr>
              <a:t/>
            </a:r>
            <a:br>
              <a:rPr lang="ru-RU" sz="2800" b="0" dirty="0">
                <a:solidFill>
                  <a:srgbClr val="002060"/>
                </a:solidFill>
                <a:effectLst/>
                <a:latin typeface="Times New Roman" panose="02020603050405020304" pitchFamily="18" charset="0"/>
                <a:ea typeface="+mn-ea"/>
                <a:cs typeface="Times New Roman" panose="02020603050405020304" pitchFamily="18" charset="0"/>
              </a:rPr>
            </a:br>
            <a:r>
              <a:rPr lang="ru-RU" sz="2800" b="0" dirty="0" smtClean="0">
                <a:solidFill>
                  <a:srgbClr val="002060"/>
                </a:solidFill>
                <a:effectLst/>
                <a:latin typeface="Times New Roman" panose="02020603050405020304" pitchFamily="18" charset="0"/>
                <a:ea typeface="+mn-ea"/>
                <a:cs typeface="Times New Roman" panose="02020603050405020304" pitchFamily="18" charset="0"/>
              </a:rPr>
              <a:t>2019 год</a:t>
            </a:r>
            <a:endParaRPr lang="ru-RU"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407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24936" cy="1512168"/>
          </a:xfrm>
        </p:spPr>
        <p:txBody>
          <a:bodyPr/>
          <a:lstStyle/>
          <a:p>
            <a:pPr marL="0" lvl="0" indent="0" algn="ctr">
              <a:spcBef>
                <a:spcPts val="0"/>
              </a:spcBef>
              <a:buNone/>
            </a:pPr>
            <a:r>
              <a:rPr lang="ru-RU" sz="4000" b="0" u="sng" dirty="0" smtClean="0">
                <a:solidFill>
                  <a:srgbClr val="002060"/>
                </a:solidFill>
                <a:effectLst/>
                <a:latin typeface="Times New Roman" panose="02020603050405020304" pitchFamily="18" charset="0"/>
                <a:ea typeface="+mn-ea"/>
                <a:cs typeface="Times New Roman" panose="02020603050405020304" pitchFamily="18" charset="0"/>
              </a:rPr>
              <a:t>Модель1</a:t>
            </a:r>
            <a:r>
              <a:rPr lang="ru-RU" sz="4000" b="0" dirty="0" smtClean="0">
                <a:solidFill>
                  <a:srgbClr val="002060"/>
                </a:solidFill>
                <a:effectLst/>
                <a:latin typeface="Times New Roman" panose="02020603050405020304" pitchFamily="18" charset="0"/>
                <a:ea typeface="+mn-ea"/>
                <a:cs typeface="Times New Roman" panose="02020603050405020304" pitchFamily="18" charset="0"/>
              </a:rPr>
              <a:t> «Какой?»,</a:t>
            </a:r>
            <a:br>
              <a:rPr lang="ru-RU" sz="4000" b="0" dirty="0" smtClean="0">
                <a:solidFill>
                  <a:srgbClr val="002060"/>
                </a:solidFill>
                <a:effectLst/>
                <a:latin typeface="Times New Roman" panose="02020603050405020304" pitchFamily="18" charset="0"/>
                <a:ea typeface="+mn-ea"/>
                <a:cs typeface="Times New Roman" panose="02020603050405020304" pitchFamily="18" charset="0"/>
              </a:rPr>
            </a:br>
            <a:r>
              <a:rPr lang="ru-RU" sz="4000" b="0" dirty="0" smtClean="0">
                <a:solidFill>
                  <a:srgbClr val="002060"/>
                </a:solidFill>
                <a:effectLst/>
                <a:latin typeface="Times New Roman" panose="02020603050405020304" pitchFamily="18" charset="0"/>
                <a:ea typeface="+mn-ea"/>
                <a:cs typeface="Times New Roman" panose="02020603050405020304" pitchFamily="18" charset="0"/>
              </a:rPr>
              <a:t>«</a:t>
            </a:r>
            <a:r>
              <a:rPr lang="ru-RU" sz="4000" b="0" dirty="0">
                <a:solidFill>
                  <a:srgbClr val="002060"/>
                </a:solidFill>
                <a:effectLst/>
                <a:latin typeface="Times New Roman" panose="02020603050405020304" pitchFamily="18" charset="0"/>
                <a:ea typeface="+mn-ea"/>
                <a:cs typeface="Times New Roman" panose="02020603050405020304" pitchFamily="18" charset="0"/>
              </a:rPr>
              <a:t>Что бывает таким же?»</a:t>
            </a:r>
            <a:r>
              <a:rPr lang="ru-RU" sz="4800" b="0" dirty="0">
                <a:solidFill>
                  <a:srgbClr val="002060"/>
                </a:solidFill>
                <a:effectLst/>
                <a:latin typeface="Times New Roman" panose="02020603050405020304" pitchFamily="18" charset="0"/>
                <a:ea typeface="+mn-ea"/>
                <a:cs typeface="Times New Roman" panose="02020603050405020304" pitchFamily="18" charset="0"/>
              </a:rPr>
              <a:t/>
            </a:r>
            <a:br>
              <a:rPr lang="ru-RU" sz="4800" b="0" dirty="0">
                <a:solidFill>
                  <a:srgbClr val="002060"/>
                </a:solidFill>
                <a:effectLst/>
                <a:latin typeface="Times New Roman" panose="02020603050405020304" pitchFamily="18" charset="0"/>
                <a:ea typeface="+mn-ea"/>
                <a:cs typeface="Times New Roman" panose="02020603050405020304" pitchFamily="18" charset="0"/>
              </a:rPr>
            </a:br>
            <a:endParaRPr lang="ru-RU" sz="4800" dirty="0">
              <a:solidFill>
                <a:srgbClr val="002060"/>
              </a:solidFill>
              <a:latin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475928" y="1916832"/>
            <a:ext cx="8416552" cy="460851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spcBef>
                <a:spcPts val="0"/>
              </a:spcBef>
              <a:buFont typeface="Georgia" pitchFamily="18" charset="0"/>
              <a:buNone/>
            </a:pPr>
            <a:r>
              <a:rPr lang="ru-RU" sz="3200" b="0" dirty="0" smtClean="0">
                <a:solidFill>
                  <a:srgbClr val="FF0000"/>
                </a:solidFill>
                <a:effectLst/>
                <a:latin typeface="Times New Roman" panose="02020603050405020304" pitchFamily="18" charset="0"/>
                <a:ea typeface="+mn-ea"/>
                <a:cs typeface="Times New Roman" panose="02020603050405020304" pitchFamily="18" charset="0"/>
              </a:rPr>
              <a:t>Методика обучения составлению загадки с использованием данной модели: </a:t>
            </a:r>
          </a:p>
          <a:p>
            <a:pPr marL="0" indent="0" algn="ctr">
              <a:spcBef>
                <a:spcPts val="0"/>
              </a:spcBef>
              <a:buFont typeface="Georgia" pitchFamily="18" charset="0"/>
              <a:buNone/>
            </a:pPr>
            <a:endParaRPr lang="ru-RU" sz="3200" b="0" dirty="0">
              <a:solidFill>
                <a:srgbClr val="FF0000"/>
              </a:solidFill>
              <a:effectLst/>
              <a:latin typeface="Times New Roman" panose="02020603050405020304" pitchFamily="18" charset="0"/>
              <a:ea typeface="+mn-ea"/>
              <a:cs typeface="Times New Roman" panose="02020603050405020304" pitchFamily="18" charset="0"/>
            </a:endParaRPr>
          </a:p>
          <a:p>
            <a:pPr marL="0" indent="0" algn="ctr">
              <a:spcBef>
                <a:spcPts val="0"/>
              </a:spcBef>
              <a:buFont typeface="Georgia" pitchFamily="18" charset="0"/>
              <a:buNone/>
            </a:pPr>
            <a:r>
              <a:rPr lang="ru-RU" sz="3200" b="0" dirty="0" smtClean="0">
                <a:solidFill>
                  <a:schemeClr val="tx1"/>
                </a:solidFill>
                <a:effectLst/>
                <a:latin typeface="Times New Roman" panose="02020603050405020304" pitchFamily="18" charset="0"/>
                <a:ea typeface="+mn-ea"/>
                <a:cs typeface="Times New Roman" panose="02020603050405020304" pitchFamily="18" charset="0"/>
              </a:rPr>
              <a:t>воспитатель выбирает объект, дети определяют характеристики объекта по заданным воспитателем признакам (цвет, свойства объекта, форма)</a:t>
            </a:r>
            <a:endParaRPr lang="ru-RU"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072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333375"/>
            <a:ext cx="8640960" cy="523220"/>
          </a:xfrm>
          <a:prstGeom prst="rect">
            <a:avLst/>
          </a:prstGeom>
          <a:noFill/>
        </p:spPr>
        <p:txBody>
          <a:bodyPr wrap="square" lIns="91440" tIns="45720" rIns="91440" bIns="45720">
            <a:spAutoFit/>
          </a:bodyPr>
          <a:lstStyle/>
          <a:p>
            <a:pPr marL="0" indent="0" algn="ctr">
              <a:buNone/>
            </a:pPr>
            <a:r>
              <a:rPr lang="ru-RU" sz="2800" b="1"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Модель составления загадки про самовар</a:t>
            </a:r>
            <a:endParaRPr lang="ru-RU"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225509879"/>
              </p:ext>
            </p:extLst>
          </p:nvPr>
        </p:nvGraphicFramePr>
        <p:xfrm>
          <a:off x="395536" y="116632"/>
          <a:ext cx="8568952" cy="4286412"/>
        </p:xfrm>
        <a:graphic>
          <a:graphicData uri="http://schemas.openxmlformats.org/drawingml/2006/table">
            <a:tbl>
              <a:tblPr firstRow="1" bandRow="1">
                <a:tableStyleId>{BC89EF96-8CEA-46FF-86C4-4CE0E7609802}</a:tableStyleId>
              </a:tblPr>
              <a:tblGrid>
                <a:gridCol w="1944216"/>
                <a:gridCol w="6624736"/>
              </a:tblGrid>
              <a:tr h="13086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ru-RU" sz="2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t>Какой самовар по цвету?...</a:t>
                      </a:r>
                    </a:p>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FF0000"/>
                          </a:solidFill>
                        </a:rPr>
                        <a:t>Б</a:t>
                      </a:r>
                      <a:r>
                        <a:rPr lang="ru-RU" sz="2400" dirty="0" smtClean="0"/>
                        <a:t>лестящий</a:t>
                      </a:r>
                      <a:endParaRPr lang="ru-RU" sz="2400" dirty="0"/>
                    </a:p>
                  </a:txBody>
                  <a:tcPr/>
                </a:tc>
                <a:tc>
                  <a:txBody>
                    <a:bodyPr/>
                    <a:lstStyle/>
                    <a:p>
                      <a:endParaRPr lang="ru-RU" dirty="0" smtClean="0"/>
                    </a:p>
                    <a:p>
                      <a:endParaRPr lang="ru-RU" dirty="0" smtClean="0"/>
                    </a:p>
                    <a:p>
                      <a:endParaRPr lang="ru-RU" dirty="0" smtClean="0"/>
                    </a:p>
                    <a:p>
                      <a:endParaRPr lang="ru-RU" dirty="0"/>
                    </a:p>
                  </a:txBody>
                  <a:tcPr/>
                </a:tc>
              </a:tr>
              <a:tr h="1025052">
                <a:tc>
                  <a:txBody>
                    <a:bodyPr/>
                    <a:lstStyle/>
                    <a:p>
                      <a:r>
                        <a:rPr lang="ru-RU" dirty="0" smtClean="0"/>
                        <a:t>Какой самовар по свойствам?...</a:t>
                      </a:r>
                    </a:p>
                    <a:p>
                      <a:r>
                        <a:rPr lang="ru-RU" sz="2400" b="1" dirty="0" smtClean="0">
                          <a:solidFill>
                            <a:srgbClr val="FF0000"/>
                          </a:solidFill>
                        </a:rPr>
                        <a:t>Ш</a:t>
                      </a:r>
                      <a:r>
                        <a:rPr lang="ru-RU" sz="2400" dirty="0" smtClean="0"/>
                        <a:t>ипящий</a:t>
                      </a:r>
                      <a:endParaRPr lang="ru-RU" sz="2400" dirty="0"/>
                    </a:p>
                  </a:txBody>
                  <a:tcPr/>
                </a:tc>
                <a:tc>
                  <a:txBody>
                    <a:bodyPr/>
                    <a:lstStyle/>
                    <a:p>
                      <a:endParaRPr lang="ru-RU" dirty="0"/>
                    </a:p>
                  </a:txBody>
                  <a:tcPr/>
                </a:tc>
              </a:tr>
              <a:tr h="0">
                <a:tc>
                  <a:txBody>
                    <a:bodyPr/>
                    <a:lstStyle/>
                    <a:p>
                      <a:r>
                        <a:rPr lang="ru-RU" dirty="0" smtClean="0"/>
                        <a:t>Какой самовар по форме?</a:t>
                      </a:r>
                      <a:endParaRPr lang="ru-RU" sz="2400" dirty="0" smtClean="0">
                        <a:solidFill>
                          <a:srgbClr val="FF0000"/>
                        </a:solidFill>
                      </a:endParaRPr>
                    </a:p>
                    <a:p>
                      <a:r>
                        <a:rPr lang="ru-RU" sz="2400" dirty="0" smtClean="0">
                          <a:solidFill>
                            <a:srgbClr val="FF0000"/>
                          </a:solidFill>
                        </a:rPr>
                        <a:t>К</a:t>
                      </a:r>
                      <a:r>
                        <a:rPr lang="ru-RU" sz="2400" dirty="0" smtClean="0"/>
                        <a:t>руглый</a:t>
                      </a:r>
                    </a:p>
                    <a:p>
                      <a:endParaRPr lang="ru-RU" dirty="0"/>
                    </a:p>
                  </a:txBody>
                  <a:tcPr/>
                </a:tc>
                <a:tc>
                  <a:txBody>
                    <a:bodyPr/>
                    <a:lstStyle/>
                    <a:p>
                      <a:endParaRPr lang="ru-RU" dirty="0"/>
                    </a:p>
                  </a:txBody>
                  <a:tcPr/>
                </a:tc>
              </a:tr>
            </a:tbl>
          </a:graphicData>
        </a:graphic>
      </p:graphicFrame>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754" y="844861"/>
            <a:ext cx="1251447" cy="125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031" y="2132856"/>
            <a:ext cx="1235696" cy="99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754" y="3126562"/>
            <a:ext cx="1155979" cy="116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79512" y="4287702"/>
            <a:ext cx="8784976" cy="25744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t>Воспитатель  вывешивает таблицу с изображением модели загадки. </a:t>
            </a:r>
            <a:r>
              <a:rPr lang="ru-RU" dirty="0"/>
              <a:t>З</a:t>
            </a:r>
            <a:r>
              <a:rPr lang="ru-RU" dirty="0" smtClean="0"/>
              <a:t>адает детям вопросы из левой части таблицы, записывает слова в каждой строчке, выделяя первую букву. Далее просит сравнить самовар с другим объектом по перечисленным значениям </a:t>
            </a:r>
            <a:r>
              <a:rPr lang="ru-RU" b="1" dirty="0" smtClean="0"/>
              <a:t>признаков (что бывает таким же блестящим, шипящим, круглым?)</a:t>
            </a:r>
            <a:r>
              <a:rPr lang="ru-RU" dirty="0" smtClean="0"/>
              <a:t>. Полученный ответ ребенка зарисовывает в правой части </a:t>
            </a:r>
            <a:r>
              <a:rPr lang="ru-RU" dirty="0"/>
              <a:t>таблицы</a:t>
            </a:r>
            <a:r>
              <a:rPr lang="ru-RU" dirty="0" smtClean="0"/>
              <a:t>.</a:t>
            </a:r>
            <a:endParaRPr lang="ru-RU" dirty="0"/>
          </a:p>
          <a:p>
            <a:pPr algn="just"/>
            <a:r>
              <a:rPr lang="ru-RU" dirty="0" smtClean="0"/>
              <a:t> </a:t>
            </a:r>
            <a:r>
              <a:rPr lang="ru-RU" dirty="0"/>
              <a:t>После заполнения таблицы воспитатель предлагает составить загадку, вставляя между строчками </a:t>
            </a:r>
            <a:r>
              <a:rPr lang="ru-RU" dirty="0" smtClean="0"/>
              <a:t>правого и левого столбика слова </a:t>
            </a:r>
            <a:r>
              <a:rPr lang="ru-RU" dirty="0"/>
              <a:t>«как» или «но не».</a:t>
            </a:r>
            <a:br>
              <a:rPr lang="ru-RU" dirty="0"/>
            </a:br>
            <a:endParaRPr lang="ru-RU" dirty="0"/>
          </a:p>
        </p:txBody>
      </p:sp>
    </p:spTree>
    <p:extLst>
      <p:ext uri="{BB962C8B-B14F-4D97-AF65-F5344CB8AC3E}">
        <p14:creationId xmlns:p14="http://schemas.microsoft.com/office/powerpoint/2010/main" val="3787464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820472" cy="6336704"/>
          </a:xfrm>
        </p:spPr>
        <p:txBody>
          <a:bodyPr/>
          <a:lstStyle/>
          <a:p>
            <a:pPr marL="0" indent="0" algn="ctr">
              <a:buNone/>
            </a:pPr>
            <a:r>
              <a:rPr lang="ru-RU" sz="4400" b="0" dirty="0" smtClean="0">
                <a:solidFill>
                  <a:srgbClr val="FF0000"/>
                </a:solidFill>
                <a:effectLst/>
                <a:latin typeface="Times New Roman" panose="02020603050405020304" pitchFamily="18" charset="0"/>
                <a:cs typeface="Times New Roman" panose="02020603050405020304" pitchFamily="18" charset="0"/>
              </a:rPr>
              <a:t>Рекомендации по составлению загадок:</a:t>
            </a:r>
            <a:br>
              <a:rPr lang="ru-RU" sz="4400" b="0" dirty="0" smtClean="0">
                <a:solidFill>
                  <a:srgbClr val="FF0000"/>
                </a:solidFill>
                <a:effectLst/>
                <a:latin typeface="Times New Roman" panose="02020603050405020304" pitchFamily="18" charset="0"/>
                <a:cs typeface="Times New Roman" panose="02020603050405020304" pitchFamily="18" charset="0"/>
              </a:rPr>
            </a:br>
            <a:r>
              <a:rPr lang="ru-RU" sz="2800" b="0" dirty="0" smtClean="0">
                <a:solidFill>
                  <a:schemeClr val="tx1"/>
                </a:solidFill>
                <a:effectLst/>
                <a:latin typeface="Times New Roman" pitchFamily="18" charset="0"/>
                <a:cs typeface="Times New Roman" pitchFamily="18" charset="0"/>
              </a:rPr>
              <a:t>в каждом слове  левой части таблицы необходимо выделять первую букву, слова в правой части таблицы необходимо зарисовывать. Это  позволяет тренировать детскую память: ребенок, не умея читать, запоминает первые буквы и воспроизводит слово в целом.</a:t>
            </a:r>
            <a:r>
              <a:rPr lang="ru-RU" sz="4400" b="0" dirty="0" smtClean="0">
                <a:solidFill>
                  <a:srgbClr val="FF0000"/>
                </a:solidFill>
                <a:effectLst/>
                <a:latin typeface="Times New Roman" panose="02020603050405020304" pitchFamily="18" charset="0"/>
                <a:cs typeface="Times New Roman" panose="02020603050405020304" pitchFamily="18" charset="0"/>
              </a:rPr>
              <a:t/>
            </a:r>
            <a:br>
              <a:rPr lang="ru-RU" sz="4400" b="0" dirty="0" smtClean="0">
                <a:solidFill>
                  <a:srgbClr val="FF0000"/>
                </a:solidFill>
                <a:effectLst/>
                <a:latin typeface="Times New Roman" panose="02020603050405020304" pitchFamily="18" charset="0"/>
                <a:cs typeface="Times New Roman" panose="02020603050405020304" pitchFamily="18" charset="0"/>
              </a:rPr>
            </a:br>
            <a:r>
              <a:rPr lang="ru-RU" sz="4400" b="0" dirty="0" smtClean="0">
                <a:solidFill>
                  <a:srgbClr val="FF0000"/>
                </a:solidFill>
                <a:effectLst/>
                <a:latin typeface="Times New Roman" panose="02020603050405020304" pitchFamily="18" charset="0"/>
                <a:cs typeface="Times New Roman" panose="02020603050405020304" pitchFamily="18" charset="0"/>
              </a:rPr>
              <a:t/>
            </a:r>
            <a:br>
              <a:rPr lang="ru-RU" sz="4400" b="0" dirty="0" smtClean="0">
                <a:solidFill>
                  <a:srgbClr val="FF0000"/>
                </a:solidFill>
                <a:effectLst/>
                <a:latin typeface="Times New Roman" panose="02020603050405020304" pitchFamily="18" charset="0"/>
                <a:cs typeface="Times New Roman" panose="02020603050405020304" pitchFamily="18" charset="0"/>
              </a:rPr>
            </a:br>
            <a:r>
              <a:rPr lang="ru-RU" sz="3600" b="0" dirty="0" smtClean="0">
                <a:solidFill>
                  <a:srgbClr val="FF0000"/>
                </a:solidFill>
                <a:effectLst/>
                <a:latin typeface="Times New Roman" panose="02020603050405020304" pitchFamily="18" charset="0"/>
                <a:cs typeface="Times New Roman" panose="02020603050405020304" pitchFamily="18" charset="0"/>
              </a:rPr>
              <a:t>Загадка про самовар:</a:t>
            </a:r>
            <a:r>
              <a:rPr lang="ru-RU" sz="3600" b="0" dirty="0" smtClean="0">
                <a:solidFill>
                  <a:srgbClr val="002060"/>
                </a:solidFill>
                <a:effectLst/>
                <a:latin typeface="Times New Roman" panose="02020603050405020304" pitchFamily="18" charset="0"/>
                <a:cs typeface="Times New Roman" panose="02020603050405020304" pitchFamily="18" charset="0"/>
              </a:rPr>
              <a:t> «Блестящий, как монета; шипящий, как вулкан; круглый, но не арбуз» </a:t>
            </a:r>
            <a:r>
              <a:rPr lang="ru-RU" sz="3600" b="0" dirty="0" smtClean="0">
                <a:solidFill>
                  <a:srgbClr val="FF0000"/>
                </a:solidFill>
                <a:effectLst/>
                <a:latin typeface="Times New Roman" panose="02020603050405020304" pitchFamily="18" charset="0"/>
                <a:cs typeface="Times New Roman" panose="02020603050405020304" pitchFamily="18" charset="0"/>
              </a:rPr>
              <a:t>(самовар).</a:t>
            </a:r>
            <a:r>
              <a:rPr lang="ru-RU" sz="4400" b="0" dirty="0" smtClean="0">
                <a:solidFill>
                  <a:srgbClr val="FF0000"/>
                </a:solidFill>
                <a:effectLst/>
                <a:latin typeface="Times New Roman" panose="02020603050405020304" pitchFamily="18" charset="0"/>
                <a:cs typeface="Times New Roman" panose="02020603050405020304" pitchFamily="18" charset="0"/>
              </a:rPr>
              <a:t/>
            </a:r>
            <a:br>
              <a:rPr lang="ru-RU" sz="4400" b="0" dirty="0" smtClean="0">
                <a:solidFill>
                  <a:srgbClr val="FF0000"/>
                </a:solidFill>
                <a:effectLst/>
                <a:latin typeface="Times New Roman" panose="02020603050405020304" pitchFamily="18" charset="0"/>
                <a:cs typeface="Times New Roman" panose="02020603050405020304" pitchFamily="18" charset="0"/>
              </a:rPr>
            </a:br>
            <a:r>
              <a:rPr lang="ru-RU" sz="4400" b="0" dirty="0">
                <a:solidFill>
                  <a:srgbClr val="FF0000"/>
                </a:solidFill>
                <a:effectLst/>
                <a:latin typeface="Monotype Corsiva" pitchFamily="66" charset="0"/>
              </a:rPr>
              <a:t/>
            </a:r>
            <a:br>
              <a:rPr lang="ru-RU" sz="4400" b="0" dirty="0">
                <a:solidFill>
                  <a:srgbClr val="FF0000"/>
                </a:solidFill>
                <a:effectLst/>
                <a:latin typeface="Monotype Corsiva" pitchFamily="66" charset="0"/>
              </a:rPr>
            </a:br>
            <a:endParaRPr lang="ru-RU" dirty="0">
              <a:solidFill>
                <a:srgbClr val="FF0000"/>
              </a:solidFill>
            </a:endParaRPr>
          </a:p>
        </p:txBody>
      </p:sp>
    </p:spTree>
    <p:extLst>
      <p:ext uri="{BB962C8B-B14F-4D97-AF65-F5344CB8AC3E}">
        <p14:creationId xmlns:p14="http://schemas.microsoft.com/office/powerpoint/2010/main" val="1594514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136904" cy="4536504"/>
          </a:xfrm>
        </p:spPr>
        <p:txBody>
          <a:bodyPr/>
          <a:lstStyle/>
          <a:p>
            <a:pPr marL="0" indent="0" algn="ctr">
              <a:buNone/>
            </a:pPr>
            <a:r>
              <a:rPr lang="ru-RU" sz="4400" b="0" dirty="0" smtClean="0">
                <a:solidFill>
                  <a:srgbClr val="002060"/>
                </a:solidFill>
                <a:effectLst/>
                <a:latin typeface="Monotype Corsiva" pitchFamily="66" charset="0"/>
              </a:rPr>
              <a:t/>
            </a:r>
            <a:br>
              <a:rPr lang="ru-RU" sz="4400" b="0" dirty="0" smtClean="0">
                <a:solidFill>
                  <a:srgbClr val="002060"/>
                </a:solidFill>
                <a:effectLst/>
                <a:latin typeface="Monotype Corsiva" pitchFamily="66" charset="0"/>
              </a:rPr>
            </a:br>
            <a:r>
              <a:rPr lang="ru-RU" sz="4400" b="0" dirty="0" smtClean="0">
                <a:solidFill>
                  <a:srgbClr val="002060"/>
                </a:solidFill>
                <a:effectLst/>
                <a:latin typeface="Monotype Corsiva" pitchFamily="66" charset="0"/>
              </a:rPr>
              <a:t/>
            </a:r>
            <a:br>
              <a:rPr lang="ru-RU" sz="4400" b="0" dirty="0" smtClean="0">
                <a:solidFill>
                  <a:srgbClr val="002060"/>
                </a:solidFill>
                <a:effectLst/>
                <a:latin typeface="Monotype Corsiva" pitchFamily="66" charset="0"/>
              </a:rPr>
            </a:br>
            <a:endParaRPr lang="ru-RU" sz="4400" b="0" dirty="0">
              <a:solidFill>
                <a:srgbClr val="002060"/>
              </a:solidFill>
              <a:effectLst/>
              <a:latin typeface="Monotype Corsiva" pitchFamily="66" charset="0"/>
            </a:endParaRPr>
          </a:p>
        </p:txBody>
      </p:sp>
      <p:sp>
        <p:nvSpPr>
          <p:cNvPr id="3" name="Текст 2"/>
          <p:cNvSpPr>
            <a:spLocks noGrp="1"/>
          </p:cNvSpPr>
          <p:nvPr>
            <p:ph type="body" idx="1"/>
          </p:nvPr>
        </p:nvSpPr>
        <p:spPr>
          <a:xfrm>
            <a:off x="251520" y="116632"/>
            <a:ext cx="8712968" cy="1728192"/>
          </a:xfrm>
        </p:spPr>
        <p:txBody>
          <a:bodyPr>
            <a:normAutofit fontScale="25000" lnSpcReduction="20000"/>
          </a:bodyPr>
          <a:lstStyle/>
          <a:p>
            <a:pPr algn="ctr"/>
            <a:r>
              <a:rPr lang="ru-RU" sz="11200" b="1" u="sng" dirty="0">
                <a:solidFill>
                  <a:srgbClr val="002060"/>
                </a:solidFill>
                <a:latin typeface="Times New Roman" panose="02020603050405020304" pitchFamily="18" charset="0"/>
                <a:ea typeface="+mj-ea"/>
                <a:cs typeface="Times New Roman" panose="02020603050405020304" pitchFamily="18" charset="0"/>
              </a:rPr>
              <a:t>Модель2 </a:t>
            </a:r>
            <a:r>
              <a:rPr lang="ru-RU" sz="11200" b="1" dirty="0">
                <a:solidFill>
                  <a:srgbClr val="002060"/>
                </a:solidFill>
                <a:latin typeface="Times New Roman" panose="02020603050405020304" pitchFamily="18" charset="0"/>
                <a:ea typeface="+mj-ea"/>
                <a:cs typeface="Times New Roman" panose="02020603050405020304" pitchFamily="18" charset="0"/>
              </a:rPr>
              <a:t>«Что делает</a:t>
            </a:r>
            <a:r>
              <a:rPr lang="ru-RU" sz="11200" b="1" dirty="0" smtClean="0">
                <a:solidFill>
                  <a:srgbClr val="002060"/>
                </a:solidFill>
                <a:latin typeface="Times New Roman" panose="02020603050405020304" pitchFamily="18" charset="0"/>
                <a:ea typeface="+mj-ea"/>
                <a:cs typeface="Times New Roman" panose="02020603050405020304" pitchFamily="18" charset="0"/>
              </a:rPr>
              <a:t>?», «</a:t>
            </a:r>
            <a:r>
              <a:rPr lang="ru-RU" sz="11200" b="1" dirty="0">
                <a:solidFill>
                  <a:srgbClr val="002060"/>
                </a:solidFill>
                <a:latin typeface="Times New Roman" panose="02020603050405020304" pitchFamily="18" charset="0"/>
                <a:ea typeface="+mj-ea"/>
                <a:cs typeface="Times New Roman" panose="02020603050405020304" pitchFamily="18" charset="0"/>
              </a:rPr>
              <a:t>Что (кто)  делает также</a:t>
            </a:r>
            <a:r>
              <a:rPr lang="ru-RU" sz="11200" b="1" dirty="0" smtClean="0">
                <a:solidFill>
                  <a:srgbClr val="002060"/>
                </a:solidFill>
                <a:latin typeface="Times New Roman" panose="02020603050405020304" pitchFamily="18" charset="0"/>
                <a:ea typeface="+mj-ea"/>
                <a:cs typeface="Times New Roman" panose="02020603050405020304" pitchFamily="18" charset="0"/>
              </a:rPr>
              <a:t>?»</a:t>
            </a:r>
          </a:p>
          <a:p>
            <a:pPr algn="ctr"/>
            <a:r>
              <a:rPr lang="ru-RU" sz="11200" b="1" dirty="0" smtClean="0">
                <a:solidFill>
                  <a:srgbClr val="002060"/>
                </a:solidFill>
                <a:latin typeface="Times New Roman" panose="02020603050405020304" pitchFamily="18" charset="0"/>
                <a:ea typeface="+mj-ea"/>
                <a:cs typeface="Times New Roman" panose="02020603050405020304" pitchFamily="18" charset="0"/>
              </a:rPr>
              <a:t>(рекомендовано использовать с 5 лет)</a:t>
            </a:r>
          </a:p>
          <a:p>
            <a:pPr algn="l">
              <a:spcBef>
                <a:spcPts val="0"/>
              </a:spcBef>
              <a:spcAft>
                <a:spcPts val="0"/>
              </a:spcAft>
              <a:buClrTx/>
              <a:buSzTx/>
              <a:defRPr/>
            </a:pPr>
            <a:endPar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a:spcBef>
                <a:spcPts val="0"/>
              </a:spcBef>
              <a:spcAft>
                <a:spcPts val="0"/>
              </a:spcAft>
              <a:buClrTx/>
              <a:buSzTx/>
              <a:defRPr/>
            </a:pPr>
            <a:endParaRPr lang="ru-RU"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l">
              <a:spcBef>
                <a:spcPts val="0"/>
              </a:spcBef>
              <a:spcAft>
                <a:spcPts val="0"/>
              </a:spcAft>
              <a:buClrTx/>
              <a:buSzTx/>
              <a:defRPr/>
            </a:pPr>
            <a:r>
              <a:rPr lang="ru-RU"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Модель </a:t>
            </a:r>
            <a:r>
              <a:rPr lang="ru-RU"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составления загадки про ежика</a:t>
            </a:r>
          </a:p>
          <a:p>
            <a:endParaRPr lang="ru-RU" sz="9600" dirty="0"/>
          </a:p>
          <a:p>
            <a:pPr algn="ctr"/>
            <a:r>
              <a:rPr lang="ru-RU" sz="4400" dirty="0" smtClean="0">
                <a:solidFill>
                  <a:srgbClr val="002060"/>
                </a:solidFill>
                <a:latin typeface="Monotype Corsiva" pitchFamily="66" charset="0"/>
                <a:ea typeface="+mj-ea"/>
                <a:cs typeface="+mj-cs"/>
              </a:rPr>
              <a:t/>
            </a:r>
            <a:br>
              <a:rPr lang="ru-RU" sz="4400" dirty="0" smtClean="0">
                <a:solidFill>
                  <a:srgbClr val="002060"/>
                </a:solidFill>
                <a:latin typeface="Monotype Corsiva" pitchFamily="66" charset="0"/>
                <a:ea typeface="+mj-ea"/>
                <a:cs typeface="+mj-cs"/>
              </a:rPr>
            </a:b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353610946"/>
              </p:ext>
            </p:extLst>
          </p:nvPr>
        </p:nvGraphicFramePr>
        <p:xfrm>
          <a:off x="287524" y="1124745"/>
          <a:ext cx="8496944" cy="3576536"/>
        </p:xfrm>
        <a:graphic>
          <a:graphicData uri="http://schemas.openxmlformats.org/drawingml/2006/table">
            <a:tbl>
              <a:tblPr firstRow="1" bandRow="1">
                <a:tableStyleId>{BC89EF96-8CEA-46FF-86C4-4CE0E7609802}</a:tableStyleId>
              </a:tblPr>
              <a:tblGrid>
                <a:gridCol w="4392488"/>
                <a:gridCol w="4104456"/>
              </a:tblGrid>
              <a:tr h="737872">
                <a:tc gridSpan="2">
                  <a:txBody>
                    <a:bodyPr/>
                    <a:lstStyle/>
                    <a:p>
                      <a:endParaRPr lang="ru-RU" dirty="0"/>
                    </a:p>
                  </a:txBody>
                  <a:tcPr/>
                </a:tc>
                <a:tc hMerge="1">
                  <a:txBody>
                    <a:bodyPr/>
                    <a:lstStyle/>
                    <a:p>
                      <a:endParaRPr lang="ru-RU" dirty="0"/>
                    </a:p>
                  </a:txBody>
                  <a:tcPr/>
                </a:tc>
              </a:tr>
              <a:tr h="846303">
                <a:tc>
                  <a:txBody>
                    <a:bodyPr/>
                    <a:lstStyle/>
                    <a:p>
                      <a:r>
                        <a:rPr lang="ru-RU" dirty="0" smtClean="0"/>
                        <a:t>Что делает? … </a:t>
                      </a:r>
                      <a:r>
                        <a:rPr lang="ru-RU" b="1" dirty="0" smtClean="0">
                          <a:solidFill>
                            <a:srgbClr val="FF0000"/>
                          </a:solidFill>
                        </a:rPr>
                        <a:t>П</a:t>
                      </a:r>
                      <a:r>
                        <a:rPr lang="ru-RU" dirty="0" smtClean="0"/>
                        <a:t>ыхтит</a:t>
                      </a:r>
                      <a:endParaRPr lang="ru-RU" dirty="0"/>
                    </a:p>
                  </a:txBody>
                  <a:tcPr/>
                </a:tc>
                <a:tc>
                  <a:txBody>
                    <a:bodyPr/>
                    <a:lstStyle/>
                    <a:p>
                      <a:endParaRPr lang="ru-RU" dirty="0"/>
                    </a:p>
                  </a:txBody>
                  <a:tcPr/>
                </a:tc>
              </a:tr>
              <a:tr h="864096">
                <a:tc>
                  <a:txBody>
                    <a:bodyPr/>
                    <a:lstStyle/>
                    <a:p>
                      <a:r>
                        <a:rPr lang="ru-RU" dirty="0" smtClean="0"/>
                        <a:t>Что делает?... </a:t>
                      </a:r>
                      <a:r>
                        <a:rPr lang="ru-RU" b="1" dirty="0" smtClean="0">
                          <a:solidFill>
                            <a:srgbClr val="FF0000"/>
                          </a:solidFill>
                        </a:rPr>
                        <a:t>С</a:t>
                      </a:r>
                      <a:r>
                        <a:rPr lang="ru-RU" dirty="0" smtClean="0"/>
                        <a:t>обирает</a:t>
                      </a:r>
                      <a:endParaRPr lang="ru-RU" dirty="0"/>
                    </a:p>
                  </a:txBody>
                  <a:tcPr/>
                </a:tc>
                <a:tc>
                  <a:txBody>
                    <a:bodyPr/>
                    <a:lstStyle/>
                    <a:p>
                      <a:endParaRPr lang="ru-RU" dirty="0"/>
                    </a:p>
                  </a:txBody>
                  <a:tcPr/>
                </a:tc>
              </a:tr>
              <a:tr h="1128265">
                <a:tc>
                  <a:txBody>
                    <a:bodyPr/>
                    <a:lstStyle/>
                    <a:p>
                      <a:r>
                        <a:rPr lang="ru-RU" dirty="0" smtClean="0"/>
                        <a:t>Что делает?... </a:t>
                      </a:r>
                      <a:r>
                        <a:rPr lang="ru-RU" b="1" dirty="0" smtClean="0">
                          <a:solidFill>
                            <a:srgbClr val="FF0000"/>
                          </a:solidFill>
                        </a:rPr>
                        <a:t>С</a:t>
                      </a:r>
                      <a:r>
                        <a:rPr lang="ru-RU" dirty="0" smtClean="0"/>
                        <a:t>еменит</a:t>
                      </a:r>
                      <a:endParaRPr lang="ru-RU" dirty="0"/>
                    </a:p>
                  </a:txBody>
                  <a:tcPr/>
                </a:tc>
                <a:tc>
                  <a:txBody>
                    <a:bodyPr/>
                    <a:lstStyle/>
                    <a:p>
                      <a:endParaRPr lang="ru-RU" dirty="0"/>
                    </a:p>
                  </a:txBody>
                  <a:tcPr/>
                </a:tc>
              </a:tr>
            </a:tbl>
          </a:graphicData>
        </a:graphic>
      </p:graphicFrame>
      <p:sp>
        <p:nvSpPr>
          <p:cNvPr id="7" name="Прямоугольник 6"/>
          <p:cNvSpPr/>
          <p:nvPr/>
        </p:nvSpPr>
        <p:spPr>
          <a:xfrm>
            <a:off x="107504" y="4365105"/>
            <a:ext cx="8856984" cy="23762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smtClean="0"/>
          </a:p>
          <a:p>
            <a:pPr algn="ctr"/>
            <a:r>
              <a:rPr lang="ru-RU" dirty="0" smtClean="0">
                <a:latin typeface="Times New Roman" panose="02020603050405020304" pitchFamily="18" charset="0"/>
                <a:cs typeface="Times New Roman" panose="02020603050405020304" pitchFamily="18" charset="0"/>
              </a:rPr>
              <a:t>Воспитатель  вывешивает таблицу с изображением модели загадки. </a:t>
            </a:r>
            <a:r>
              <a:rPr lang="ru-RU" dirty="0">
                <a:latin typeface="Times New Roman" panose="02020603050405020304" pitchFamily="18" charset="0"/>
                <a:cs typeface="Times New Roman" panose="02020603050405020304" pitchFamily="18" charset="0"/>
              </a:rPr>
              <a:t>З</a:t>
            </a:r>
            <a:r>
              <a:rPr lang="ru-RU" dirty="0" smtClean="0">
                <a:latin typeface="Times New Roman" panose="02020603050405020304" pitchFamily="18" charset="0"/>
                <a:cs typeface="Times New Roman" panose="02020603050405020304" pitchFamily="18" charset="0"/>
              </a:rPr>
              <a:t>адает детям вопросы из левой части таблицы, записывает слова в каждой строчке, выделяя первую букву. Далее просит сравнить действия ежика с другим объектом </a:t>
            </a:r>
            <a:r>
              <a:rPr lang="ru-RU" b="1" dirty="0" smtClean="0">
                <a:latin typeface="Times New Roman" panose="02020603050405020304" pitchFamily="18" charset="0"/>
                <a:cs typeface="Times New Roman" panose="02020603050405020304" pitchFamily="18" charset="0"/>
              </a:rPr>
              <a:t>(что (кто) пыхтит так же?; что (кто) собирает грибы так же?; что (кто) семенит так же. </a:t>
            </a:r>
            <a:r>
              <a:rPr lang="ru-RU" dirty="0" smtClean="0">
                <a:latin typeface="Times New Roman" panose="02020603050405020304" pitchFamily="18" charset="0"/>
                <a:cs typeface="Times New Roman" panose="02020603050405020304" pitchFamily="18" charset="0"/>
              </a:rPr>
              <a:t>Полученный ответ ребенка зарисовывает в правой части таблицы.</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После заполнения таблицы воспитатель предлагает составить загадку, вставляя между строчками </a:t>
            </a:r>
            <a:r>
              <a:rPr lang="ru-RU" dirty="0" smtClean="0">
                <a:latin typeface="Times New Roman" panose="02020603050405020304" pitchFamily="18" charset="0"/>
                <a:cs typeface="Times New Roman" panose="02020603050405020304" pitchFamily="18" charset="0"/>
              </a:rPr>
              <a:t>правого и левого столбика слова </a:t>
            </a:r>
            <a:r>
              <a:rPr lang="ru-RU" dirty="0">
                <a:latin typeface="Times New Roman" panose="02020603050405020304" pitchFamily="18" charset="0"/>
                <a:cs typeface="Times New Roman" panose="02020603050405020304" pitchFamily="18" charset="0"/>
              </a:rPr>
              <a:t>«как» или «но не».</a:t>
            </a:r>
            <a:r>
              <a:rPr lang="ru-RU" dirty="0"/>
              <a:t/>
            </a:r>
            <a:br>
              <a:rPr lang="ru-RU" dirty="0"/>
            </a:b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16832"/>
            <a:ext cx="1459992" cy="82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636912"/>
            <a:ext cx="885254" cy="9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424" y="3561347"/>
            <a:ext cx="1224136" cy="80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609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08720"/>
            <a:ext cx="8424936" cy="5040560"/>
          </a:xfrm>
        </p:spPr>
        <p:txBody>
          <a:bodyPr/>
          <a:lstStyle/>
          <a:p>
            <a:pPr marL="0" indent="0" algn="ctr">
              <a:buNone/>
            </a:pPr>
            <a:r>
              <a:rPr lang="ru-RU" sz="4800" b="0" dirty="0">
                <a:solidFill>
                  <a:srgbClr val="FF0000"/>
                </a:solidFill>
                <a:effectLst/>
                <a:latin typeface="Times New Roman" panose="02020603050405020304" pitchFamily="18" charset="0"/>
                <a:cs typeface="Times New Roman" panose="02020603050405020304" pitchFamily="18" charset="0"/>
              </a:rPr>
              <a:t>Загадка про ё</a:t>
            </a:r>
            <a:r>
              <a:rPr lang="ru-RU" sz="4800" b="0" dirty="0" smtClean="0">
                <a:solidFill>
                  <a:srgbClr val="FF0000"/>
                </a:solidFill>
                <a:effectLst/>
                <a:latin typeface="Times New Roman" panose="02020603050405020304" pitchFamily="18" charset="0"/>
                <a:cs typeface="Times New Roman" panose="02020603050405020304" pitchFamily="18" charset="0"/>
              </a:rPr>
              <a:t>жика:</a:t>
            </a:r>
            <a:r>
              <a:rPr lang="ru-RU" sz="4800" b="0" dirty="0" smtClean="0">
                <a:solidFill>
                  <a:srgbClr val="002060"/>
                </a:solidFill>
                <a:effectLst/>
                <a:latin typeface="Times New Roman" panose="02020603050405020304" pitchFamily="18" charset="0"/>
                <a:cs typeface="Times New Roman" panose="02020603050405020304" pitchFamily="18" charset="0"/>
              </a:rPr>
              <a:t> </a:t>
            </a:r>
            <a:br>
              <a:rPr lang="ru-RU" sz="4800" b="0" dirty="0" smtClean="0">
                <a:solidFill>
                  <a:srgbClr val="002060"/>
                </a:solidFill>
                <a:effectLst/>
                <a:latin typeface="Times New Roman" panose="02020603050405020304" pitchFamily="18" charset="0"/>
                <a:cs typeface="Times New Roman" panose="02020603050405020304" pitchFamily="18" charset="0"/>
              </a:rPr>
            </a:br>
            <a:r>
              <a:rPr lang="ru-RU" sz="4800" b="0" dirty="0" smtClean="0">
                <a:solidFill>
                  <a:srgbClr val="002060"/>
                </a:solidFill>
                <a:effectLst/>
                <a:latin typeface="Times New Roman" panose="02020603050405020304" pitchFamily="18" charset="0"/>
                <a:cs typeface="Times New Roman" panose="02020603050405020304" pitchFamily="18" charset="0"/>
              </a:rPr>
              <a:t>«Пыхтит, как паровозик; собирает грибы, как грибник; семенит, но не ребёнок» </a:t>
            </a:r>
            <a:r>
              <a:rPr lang="ru-RU" sz="4800" b="0" dirty="0" smtClean="0">
                <a:solidFill>
                  <a:srgbClr val="FF0000"/>
                </a:solidFill>
                <a:effectLst/>
                <a:latin typeface="Times New Roman" panose="02020603050405020304" pitchFamily="18" charset="0"/>
                <a:cs typeface="Times New Roman" panose="02020603050405020304" pitchFamily="18" charset="0"/>
              </a:rPr>
              <a:t>(ёж).</a:t>
            </a:r>
            <a:r>
              <a:rPr lang="ru-RU" sz="4800" b="0" dirty="0">
                <a:solidFill>
                  <a:srgbClr val="FF0000"/>
                </a:solidFill>
                <a:effectLst/>
                <a:latin typeface="Monotype Corsiva" pitchFamily="66" charset="0"/>
              </a:rPr>
              <a:t/>
            </a:r>
            <a:br>
              <a:rPr lang="ru-RU" sz="4800" b="0" dirty="0">
                <a:solidFill>
                  <a:srgbClr val="FF0000"/>
                </a:solidFill>
                <a:effectLst/>
                <a:latin typeface="Monotype Corsiva" pitchFamily="66" charset="0"/>
              </a:rPr>
            </a:br>
            <a:endParaRPr lang="ru-RU" dirty="0"/>
          </a:p>
        </p:txBody>
      </p:sp>
    </p:spTree>
    <p:extLst>
      <p:ext uri="{BB962C8B-B14F-4D97-AF65-F5344CB8AC3E}">
        <p14:creationId xmlns:p14="http://schemas.microsoft.com/office/powerpoint/2010/main" val="1163613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784976" cy="792088"/>
          </a:xfrm>
        </p:spPr>
        <p:txBody>
          <a:bodyPr/>
          <a:lstStyle/>
          <a:p>
            <a:pPr marL="0" indent="0" algn="ctr">
              <a:buNone/>
            </a:pPr>
            <a:r>
              <a:rPr lang="ru-RU" sz="2800" u="sng" dirty="0" smtClean="0">
                <a:solidFill>
                  <a:srgbClr val="002060"/>
                </a:solidFill>
                <a:effectLst/>
                <a:latin typeface="Times New Roman" panose="02020603050405020304" pitchFamily="18" charset="0"/>
                <a:cs typeface="Times New Roman" panose="02020603050405020304" pitchFamily="18" charset="0"/>
              </a:rPr>
              <a:t>Модель 3</a:t>
            </a:r>
            <a:r>
              <a:rPr lang="ru-RU" sz="2800" dirty="0" smtClean="0">
                <a:solidFill>
                  <a:srgbClr val="002060"/>
                </a:solidFill>
                <a:effectLst/>
                <a:latin typeface="Times New Roman" panose="02020603050405020304" pitchFamily="18" charset="0"/>
                <a:cs typeface="Times New Roman" panose="02020603050405020304" pitchFamily="18" charset="0"/>
              </a:rPr>
              <a:t> «На что похоже?», «Чем отличается?»</a:t>
            </a:r>
            <a:r>
              <a:rPr lang="ru-RU" sz="3600" dirty="0" smtClean="0">
                <a:solidFill>
                  <a:srgbClr val="002060"/>
                </a:solidFill>
                <a:effectLst/>
                <a:latin typeface="Monotype Corsiva" pitchFamily="66" charset="0"/>
              </a:rPr>
              <a:t/>
            </a:r>
            <a:br>
              <a:rPr lang="ru-RU" sz="3600" dirty="0" smtClean="0">
                <a:solidFill>
                  <a:srgbClr val="002060"/>
                </a:solidFill>
                <a:effectLst/>
                <a:latin typeface="Monotype Corsiva" pitchFamily="66" charset="0"/>
              </a:rPr>
            </a:br>
            <a:endParaRPr lang="ru-RU" sz="3600" dirty="0"/>
          </a:p>
        </p:txBody>
      </p:sp>
      <p:graphicFrame>
        <p:nvGraphicFramePr>
          <p:cNvPr id="3" name="Таблица 2"/>
          <p:cNvGraphicFramePr>
            <a:graphicFrameLocks noGrp="1"/>
          </p:cNvGraphicFramePr>
          <p:nvPr>
            <p:extLst>
              <p:ext uri="{D42A27DB-BD31-4B8C-83A1-F6EECF244321}">
                <p14:modId xmlns:p14="http://schemas.microsoft.com/office/powerpoint/2010/main" val="2797652699"/>
              </p:ext>
            </p:extLst>
          </p:nvPr>
        </p:nvGraphicFramePr>
        <p:xfrm>
          <a:off x="251520" y="908720"/>
          <a:ext cx="8460940" cy="3643239"/>
        </p:xfrm>
        <a:graphic>
          <a:graphicData uri="http://schemas.openxmlformats.org/drawingml/2006/table">
            <a:tbl>
              <a:tblPr firstRow="1" bandRow="1">
                <a:tableStyleId>{BC89EF96-8CEA-46FF-86C4-4CE0E7609802}</a:tableStyleId>
              </a:tblPr>
              <a:tblGrid>
                <a:gridCol w="4373876"/>
                <a:gridCol w="4087064"/>
              </a:tblGrid>
              <a:tr h="5760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smtClean="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uLnTx/>
                          <a:uFillTx/>
                          <a:latin typeface="+mn-lt"/>
                          <a:ea typeface="+mn-ea"/>
                          <a:cs typeface="+mn-cs"/>
                        </a:rPr>
                        <a:t>Модель составления загадки про гриб</a:t>
                      </a:r>
                    </a:p>
                    <a:p>
                      <a:endParaRPr lang="ru-RU" dirty="0"/>
                    </a:p>
                  </a:txBody>
                  <a:tcPr/>
                </a:tc>
                <a:tc hMerge="1">
                  <a:txBody>
                    <a:bodyPr/>
                    <a:lstStyle/>
                    <a:p>
                      <a:endParaRPr lang="ru-RU" dirty="0"/>
                    </a:p>
                  </a:txBody>
                  <a:tcPr/>
                </a:tc>
              </a:tr>
              <a:tr h="863704">
                <a:tc>
                  <a:txBody>
                    <a:bodyPr/>
                    <a:lstStyle/>
                    <a:p>
                      <a:r>
                        <a:rPr lang="ru-RU" dirty="0" smtClean="0"/>
                        <a:t>На что похож? … </a:t>
                      </a:r>
                      <a:r>
                        <a:rPr lang="ru-RU" b="1" dirty="0" smtClean="0">
                          <a:solidFill>
                            <a:srgbClr val="FF0000"/>
                          </a:solidFill>
                        </a:rPr>
                        <a:t>М</a:t>
                      </a:r>
                      <a:r>
                        <a:rPr lang="ru-RU" b="0" dirty="0" smtClean="0">
                          <a:solidFill>
                            <a:schemeClr val="tx1"/>
                          </a:solidFill>
                        </a:rPr>
                        <a:t>олоток</a:t>
                      </a:r>
                      <a:endParaRPr lang="ru-RU" dirty="0"/>
                    </a:p>
                  </a:txBody>
                  <a:tcPr/>
                </a:tc>
                <a:tc>
                  <a:txBody>
                    <a:bodyPr/>
                    <a:lstStyle/>
                    <a:p>
                      <a:r>
                        <a:rPr lang="ru-RU" dirty="0" smtClean="0"/>
                        <a:t>Чем отличается?...</a:t>
                      </a:r>
                      <a:endParaRPr lang="ru-RU" dirty="0"/>
                    </a:p>
                  </a:txBody>
                  <a:tcPr/>
                </a:tc>
              </a:tr>
              <a:tr h="949653">
                <a:tc>
                  <a:txBody>
                    <a:bodyPr/>
                    <a:lstStyle/>
                    <a:p>
                      <a:r>
                        <a:rPr lang="ru-RU" dirty="0" smtClean="0"/>
                        <a:t>На что похож?... </a:t>
                      </a:r>
                      <a:r>
                        <a:rPr lang="ru-RU" b="1" dirty="0" smtClean="0">
                          <a:solidFill>
                            <a:srgbClr val="FF0000"/>
                          </a:solidFill>
                        </a:rPr>
                        <a:t>З</a:t>
                      </a:r>
                      <a:r>
                        <a:rPr lang="ru-RU" dirty="0" smtClean="0"/>
                        <a:t>онтик</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Чем отличается?...</a:t>
                      </a:r>
                    </a:p>
                    <a:p>
                      <a:endParaRPr lang="ru-RU" dirty="0"/>
                    </a:p>
                  </a:txBody>
                  <a:tcPr/>
                </a:tc>
              </a:tr>
              <a:tr h="1037402">
                <a:tc>
                  <a:txBody>
                    <a:bodyPr/>
                    <a:lstStyle/>
                    <a:p>
                      <a:r>
                        <a:rPr lang="ru-RU" dirty="0" smtClean="0"/>
                        <a:t>На что похож?... </a:t>
                      </a:r>
                      <a:r>
                        <a:rPr lang="ru-RU" b="1" dirty="0" smtClean="0">
                          <a:solidFill>
                            <a:srgbClr val="FF0000"/>
                          </a:solidFill>
                        </a:rPr>
                        <a:t>«Т</a:t>
                      </a:r>
                      <a:r>
                        <a:rPr lang="ru-RU" dirty="0" smtClean="0">
                          <a:solidFill>
                            <a:srgbClr val="FF0000"/>
                          </a:solidFill>
                        </a:rPr>
                        <a:t>»</a:t>
                      </a:r>
                      <a:endParaRPr lang="ru-RU"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Чем отличается?...</a:t>
                      </a:r>
                    </a:p>
                    <a:p>
                      <a:endParaRPr lang="ru-RU" dirty="0"/>
                    </a:p>
                  </a:txBody>
                  <a:tcPr/>
                </a:tc>
              </a:tr>
            </a:tbl>
          </a:graphicData>
        </a:graphic>
      </p:graphicFrame>
      <p:sp>
        <p:nvSpPr>
          <p:cNvPr id="4" name="Прямоугольник 3"/>
          <p:cNvSpPr/>
          <p:nvPr/>
        </p:nvSpPr>
        <p:spPr>
          <a:xfrm>
            <a:off x="107504" y="4365105"/>
            <a:ext cx="8856984" cy="23762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smtClean="0"/>
          </a:p>
          <a:p>
            <a:pPr algn="ctr"/>
            <a:r>
              <a:rPr lang="ru-RU" dirty="0" smtClean="0">
                <a:latin typeface="Times New Roman" panose="02020603050405020304" pitchFamily="18" charset="0"/>
                <a:cs typeface="Times New Roman" panose="02020603050405020304" pitchFamily="18" charset="0"/>
              </a:rPr>
              <a:t>Воспитатель  вывешивает таблицу с изображением модели загадки. </a:t>
            </a:r>
            <a:r>
              <a:rPr lang="ru-RU" dirty="0">
                <a:latin typeface="Times New Roman" panose="02020603050405020304" pitchFamily="18" charset="0"/>
                <a:cs typeface="Times New Roman" panose="02020603050405020304" pitchFamily="18" charset="0"/>
              </a:rPr>
              <a:t>З</a:t>
            </a:r>
            <a:r>
              <a:rPr lang="ru-RU" dirty="0" smtClean="0">
                <a:latin typeface="Times New Roman" panose="02020603050405020304" pitchFamily="18" charset="0"/>
                <a:cs typeface="Times New Roman" panose="02020603050405020304" pitchFamily="18" charset="0"/>
              </a:rPr>
              <a:t>адает детям вопросы из левой части таблицы, записывает слова в каждой строчке, выделяя первую букву. Далее просит сравнить гриб с другим объектом </a:t>
            </a:r>
            <a:r>
              <a:rPr lang="ru-RU" b="1" dirty="0" smtClean="0">
                <a:latin typeface="Times New Roman" panose="02020603050405020304" pitchFamily="18" charset="0"/>
                <a:cs typeface="Times New Roman" panose="02020603050405020304" pitchFamily="18" charset="0"/>
              </a:rPr>
              <a:t>(чем отличается от молотка?; чем отличается от зонтика?; чем отличается от буквы «Т»?). </a:t>
            </a:r>
            <a:r>
              <a:rPr lang="ru-RU" dirty="0" smtClean="0">
                <a:latin typeface="Times New Roman" panose="02020603050405020304" pitchFamily="18" charset="0"/>
                <a:cs typeface="Times New Roman" panose="02020603050405020304" pitchFamily="18" charset="0"/>
              </a:rPr>
              <a:t>Полученный ответ ребенка зарисовывает в правой части таблицы.</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После заполнения таблицы воспитатель предлагает составить загадку, вставляя между строчками </a:t>
            </a:r>
            <a:r>
              <a:rPr lang="ru-RU" dirty="0" smtClean="0">
                <a:latin typeface="Times New Roman" panose="02020603050405020304" pitchFamily="18" charset="0"/>
                <a:cs typeface="Times New Roman" panose="02020603050405020304" pitchFamily="18" charset="0"/>
              </a:rPr>
              <a:t>правого и левого столбика слова </a:t>
            </a:r>
            <a:r>
              <a:rPr lang="ru-RU" u="sng" dirty="0" smtClean="0">
                <a:latin typeface="Times New Roman" panose="02020603050405020304" pitchFamily="18" charset="0"/>
                <a:cs typeface="Times New Roman" panose="02020603050405020304" pitchFamily="18" charset="0"/>
              </a:rPr>
              <a:t>«</a:t>
            </a:r>
            <a:r>
              <a:rPr lang="ru-RU" u="sng" dirty="0">
                <a:latin typeface="Times New Roman" panose="02020603050405020304" pitchFamily="18" charset="0"/>
                <a:cs typeface="Times New Roman" panose="02020603050405020304" pitchFamily="18" charset="0"/>
              </a:rPr>
              <a:t>но </a:t>
            </a:r>
            <a:r>
              <a:rPr lang="ru-RU" u="sng" dirty="0" smtClean="0">
                <a:latin typeface="Times New Roman" panose="02020603050405020304" pitchFamily="18" charset="0"/>
                <a:cs typeface="Times New Roman" panose="02020603050405020304" pitchFamily="18" charset="0"/>
              </a:rPr>
              <a:t>не, но на</a:t>
            </a:r>
            <a:r>
              <a:rPr lang="ru-RU" dirty="0" smtClean="0">
                <a:latin typeface="Times New Roman" panose="02020603050405020304" pitchFamily="18" charset="0"/>
                <a:cs typeface="Times New Roman" panose="02020603050405020304" pitchFamily="18" charset="0"/>
              </a:rPr>
              <a:t>».</a:t>
            </a:r>
            <a:r>
              <a:rPr lang="ru-RU" dirty="0"/>
              <a:t/>
            </a:r>
            <a:br>
              <a:rPr lang="ru-RU" dirty="0"/>
            </a:b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123" y="1700808"/>
            <a:ext cx="1869438"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3489287"/>
            <a:ext cx="1169261" cy="87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единительная линия 5"/>
          <p:cNvCxnSpPr/>
          <p:nvPr/>
        </p:nvCxnSpPr>
        <p:spPr>
          <a:xfrm>
            <a:off x="7596336" y="3489287"/>
            <a:ext cx="1169261" cy="875817"/>
          </a:xfrm>
          <a:prstGeom prst="line">
            <a:avLst/>
          </a:prstGeom>
        </p:spPr>
        <p:style>
          <a:lnRef idx="3">
            <a:schemeClr val="accent6"/>
          </a:lnRef>
          <a:fillRef idx="0">
            <a:schemeClr val="accent6"/>
          </a:fillRef>
          <a:effectRef idx="2">
            <a:schemeClr val="accent6"/>
          </a:effectRef>
          <a:fontRef idx="minor">
            <a:schemeClr val="tx1"/>
          </a:fontRef>
        </p:style>
      </p:cxnSp>
      <p:sp>
        <p:nvSpPr>
          <p:cNvPr id="5" name="Овал 4"/>
          <p:cNvSpPr/>
          <p:nvPr/>
        </p:nvSpPr>
        <p:spPr>
          <a:xfrm>
            <a:off x="7098221" y="2835333"/>
            <a:ext cx="360040" cy="65395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7" name="Овал 6"/>
          <p:cNvSpPr/>
          <p:nvPr/>
        </p:nvSpPr>
        <p:spPr>
          <a:xfrm>
            <a:off x="6924142" y="2636912"/>
            <a:ext cx="708197" cy="21602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173801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80728"/>
            <a:ext cx="7694241" cy="4534440"/>
          </a:xfrm>
        </p:spPr>
        <p:txBody>
          <a:bodyPr/>
          <a:lstStyle/>
          <a:p>
            <a:pPr marL="0" indent="0" algn="ctr">
              <a:buNone/>
            </a:pPr>
            <a:r>
              <a:rPr lang="ru-RU" sz="4400" b="0" dirty="0">
                <a:solidFill>
                  <a:srgbClr val="FF0000"/>
                </a:solidFill>
                <a:effectLst/>
                <a:latin typeface="Times New Roman" panose="02020603050405020304" pitchFamily="18" charset="0"/>
                <a:cs typeface="Times New Roman" panose="02020603050405020304" pitchFamily="18" charset="0"/>
              </a:rPr>
              <a:t>Загадка про </a:t>
            </a:r>
            <a:r>
              <a:rPr lang="ru-RU" sz="4400" b="0" dirty="0" smtClean="0">
                <a:solidFill>
                  <a:srgbClr val="FF0000"/>
                </a:solidFill>
                <a:effectLst/>
                <a:latin typeface="Times New Roman" panose="02020603050405020304" pitchFamily="18" charset="0"/>
                <a:cs typeface="Times New Roman" panose="02020603050405020304" pitchFamily="18" charset="0"/>
              </a:rPr>
              <a:t>гриб:</a:t>
            </a:r>
            <a:r>
              <a:rPr lang="ru-RU" sz="4400" b="0" dirty="0" smtClean="0">
                <a:solidFill>
                  <a:srgbClr val="002060"/>
                </a:solidFill>
                <a:effectLst/>
                <a:latin typeface="Times New Roman" panose="02020603050405020304" pitchFamily="18" charset="0"/>
                <a:cs typeface="Times New Roman" panose="02020603050405020304" pitchFamily="18" charset="0"/>
              </a:rPr>
              <a:t> </a:t>
            </a:r>
            <a:br>
              <a:rPr lang="ru-RU" sz="4400" b="0" dirty="0" smtClean="0">
                <a:solidFill>
                  <a:srgbClr val="002060"/>
                </a:solidFill>
                <a:effectLst/>
                <a:latin typeface="Times New Roman" panose="02020603050405020304" pitchFamily="18" charset="0"/>
                <a:cs typeface="Times New Roman" panose="02020603050405020304" pitchFamily="18" charset="0"/>
              </a:rPr>
            </a:br>
            <a:r>
              <a:rPr lang="ru-RU" sz="4400" b="0" dirty="0" smtClean="0">
                <a:solidFill>
                  <a:srgbClr val="002060"/>
                </a:solidFill>
                <a:effectLst/>
                <a:latin typeface="Times New Roman" panose="02020603050405020304" pitchFamily="18" charset="0"/>
                <a:cs typeface="Times New Roman" panose="02020603050405020304" pitchFamily="18" charset="0"/>
              </a:rPr>
              <a:t>«Похож на молоток, но нет рукоятки; похож на зонтик, но на толстой ножке; похож на букву «Т», но не растет в лесу </a:t>
            </a:r>
            <a:r>
              <a:rPr lang="ru-RU" sz="4400" b="0" dirty="0" smtClean="0">
                <a:solidFill>
                  <a:srgbClr val="FF0000"/>
                </a:solidFill>
                <a:effectLst/>
                <a:latin typeface="Times New Roman" panose="02020603050405020304" pitchFamily="18" charset="0"/>
                <a:cs typeface="Times New Roman" panose="02020603050405020304" pitchFamily="18" charset="0"/>
              </a:rPr>
              <a:t>(гриб)».</a:t>
            </a:r>
            <a:r>
              <a:rPr lang="ru-RU" sz="4400" b="0" dirty="0">
                <a:solidFill>
                  <a:srgbClr val="FF0000"/>
                </a:solidFill>
                <a:effectLst/>
                <a:latin typeface="Monotype Corsiva" pitchFamily="66" charset="0"/>
              </a:rPr>
              <a:t/>
            </a:r>
            <a:br>
              <a:rPr lang="ru-RU" sz="4400" b="0" dirty="0">
                <a:solidFill>
                  <a:srgbClr val="FF0000"/>
                </a:solidFill>
                <a:effectLst/>
                <a:latin typeface="Monotype Corsiva" pitchFamily="66" charset="0"/>
              </a:rPr>
            </a:br>
            <a:endParaRPr lang="ru-RU" dirty="0"/>
          </a:p>
        </p:txBody>
      </p:sp>
    </p:spTree>
    <p:extLst>
      <p:ext uri="{BB962C8B-B14F-4D97-AF65-F5344CB8AC3E}">
        <p14:creationId xmlns:p14="http://schemas.microsoft.com/office/powerpoint/2010/main" val="1787976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9" y="188640"/>
            <a:ext cx="7622232" cy="5326528"/>
          </a:xfrm>
        </p:spPr>
        <p:txBody>
          <a:bodyPr/>
          <a:lstStyle/>
          <a:p>
            <a:pPr marL="0" indent="0" algn="ctr">
              <a:buNone/>
            </a:pPr>
            <a:r>
              <a:rPr lang="ru-RU" sz="4000" b="0" dirty="0" smtClean="0">
                <a:solidFill>
                  <a:srgbClr val="002060"/>
                </a:solidFill>
                <a:effectLst/>
                <a:latin typeface="Times New Roman" panose="02020603050405020304" pitchFamily="18" charset="0"/>
                <a:cs typeface="Times New Roman" panose="02020603050405020304" pitchFamily="18" charset="0"/>
              </a:rPr>
              <a:t>Для успешного развития у детей образной речи </a:t>
            </a:r>
            <a:r>
              <a:rPr lang="ru-RU" sz="4000" b="0" dirty="0" smtClean="0">
                <a:solidFill>
                  <a:srgbClr val="FF0000"/>
                </a:solidFill>
                <a:effectLst/>
                <a:latin typeface="Times New Roman" panose="02020603050405020304" pitchFamily="18" charset="0"/>
                <a:cs typeface="Times New Roman" panose="02020603050405020304" pitchFamily="18" charset="0"/>
              </a:rPr>
              <a:t>необходимо проводить с детьми игры и выполнять творческие задания:</a:t>
            </a:r>
            <a:br>
              <a:rPr lang="ru-RU" sz="4000" b="0" dirty="0" smtClean="0">
                <a:solidFill>
                  <a:srgbClr val="FF0000"/>
                </a:solidFill>
                <a:effectLst/>
                <a:latin typeface="Times New Roman" panose="02020603050405020304" pitchFamily="18" charset="0"/>
                <a:cs typeface="Times New Roman" panose="02020603050405020304" pitchFamily="18" charset="0"/>
              </a:rPr>
            </a:br>
            <a:r>
              <a:rPr lang="ru-RU" sz="3200" b="0" dirty="0" smtClean="0">
                <a:solidFill>
                  <a:schemeClr val="tx1"/>
                </a:solidFill>
                <a:effectLst/>
                <a:latin typeface="Times New Roman" panose="02020603050405020304" pitchFamily="18" charset="0"/>
                <a:cs typeface="Times New Roman" panose="02020603050405020304" pitchFamily="18" charset="0"/>
              </a:rPr>
              <a:t>1. «Угадай по описанию»</a:t>
            </a:r>
            <a:br>
              <a:rPr lang="ru-RU" sz="3200" b="0" dirty="0" smtClean="0">
                <a:solidFill>
                  <a:schemeClr val="tx1"/>
                </a:solidFill>
                <a:effectLst/>
                <a:latin typeface="Times New Roman" panose="02020603050405020304" pitchFamily="18" charset="0"/>
                <a:cs typeface="Times New Roman" panose="02020603050405020304" pitchFamily="18" charset="0"/>
              </a:rPr>
            </a:br>
            <a:r>
              <a:rPr lang="ru-RU" sz="3200" b="0" dirty="0" smtClean="0">
                <a:solidFill>
                  <a:schemeClr val="tx1"/>
                </a:solidFill>
                <a:effectLst/>
                <a:latin typeface="Times New Roman" panose="02020603050405020304" pitchFamily="18" charset="0"/>
                <a:cs typeface="Times New Roman" panose="02020603050405020304" pitchFamily="18" charset="0"/>
              </a:rPr>
              <a:t>2. «Выбери признак, который есть у других объектов»</a:t>
            </a:r>
            <a:br>
              <a:rPr lang="ru-RU" sz="3200" b="0" dirty="0" smtClean="0">
                <a:solidFill>
                  <a:schemeClr val="tx1"/>
                </a:solidFill>
                <a:effectLst/>
                <a:latin typeface="Times New Roman" panose="02020603050405020304" pitchFamily="18" charset="0"/>
                <a:cs typeface="Times New Roman" panose="02020603050405020304" pitchFamily="18" charset="0"/>
              </a:rPr>
            </a:br>
            <a:r>
              <a:rPr lang="ru-RU" sz="3200" b="0" dirty="0" smtClean="0">
                <a:solidFill>
                  <a:schemeClr val="tx1"/>
                </a:solidFill>
                <a:effectLst/>
                <a:latin typeface="Times New Roman" panose="02020603050405020304" pitchFamily="18" charset="0"/>
                <a:cs typeface="Times New Roman" panose="02020603050405020304" pitchFamily="18" charset="0"/>
              </a:rPr>
              <a:t>3. «Я назову признак, а вы перечислите его значение»</a:t>
            </a:r>
            <a:br>
              <a:rPr lang="ru-RU" sz="3200" b="0" dirty="0" smtClean="0">
                <a:solidFill>
                  <a:schemeClr val="tx1"/>
                </a:solidFill>
                <a:effectLst/>
                <a:latin typeface="Times New Roman" panose="02020603050405020304" pitchFamily="18" charset="0"/>
                <a:cs typeface="Times New Roman" panose="02020603050405020304" pitchFamily="18" charset="0"/>
              </a:rPr>
            </a:br>
            <a:r>
              <a:rPr lang="ru-RU" sz="3200" b="0" dirty="0" smtClean="0">
                <a:solidFill>
                  <a:schemeClr val="tx1"/>
                </a:solidFill>
                <a:effectLst/>
                <a:latin typeface="Times New Roman" panose="02020603050405020304" pitchFamily="18" charset="0"/>
                <a:cs typeface="Times New Roman" panose="02020603050405020304" pitchFamily="18" charset="0"/>
              </a:rPr>
              <a:t>4. «Что (кто) делает так же?»</a:t>
            </a:r>
            <a:endParaRPr lang="ru-RU"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274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14645"/>
            <a:ext cx="4104456" cy="6454715"/>
          </a:xfrm>
          <a:ln>
            <a:solidFill>
              <a:srgbClr val="002060"/>
            </a:solidFill>
          </a:ln>
        </p:spPr>
        <p:txBody>
          <a:bodyPr/>
          <a:lstStyle/>
          <a:p>
            <a:pPr marL="0" indent="0" algn="ctr">
              <a:buNone/>
            </a:pPr>
            <a:r>
              <a:rPr lang="ru-RU" sz="4800" b="0" dirty="0" smtClean="0">
                <a:solidFill>
                  <a:srgbClr val="002060"/>
                </a:solidFill>
                <a:effectLst/>
                <a:latin typeface="Monotype Corsiva" pitchFamily="66" charset="0"/>
              </a:rPr>
              <a:t> </a:t>
            </a:r>
            <a:r>
              <a:rPr lang="ru-RU" sz="3600" b="0" dirty="0" smtClean="0">
                <a:solidFill>
                  <a:srgbClr val="002060"/>
                </a:solidFill>
                <a:effectLst/>
                <a:latin typeface="Monotype Corsiva" pitchFamily="66" charset="0"/>
              </a:rPr>
              <a:t>«</a:t>
            </a:r>
            <a:r>
              <a:rPr lang="ru-RU" sz="2800" dirty="0" smtClean="0">
                <a:solidFill>
                  <a:srgbClr val="002060"/>
                </a:solidFill>
                <a:effectLst/>
                <a:latin typeface="Times New Roman" panose="02020603050405020304" pitchFamily="18" charset="0"/>
                <a:cs typeface="Times New Roman" panose="02020603050405020304" pitchFamily="18" charset="0"/>
              </a:rPr>
              <a:t>Угадай по описанию»</a:t>
            </a:r>
            <a:br>
              <a:rPr lang="ru-RU" sz="2800" dirty="0" smtClean="0">
                <a:solidFill>
                  <a:srgbClr val="002060"/>
                </a:solidFill>
                <a:effectLst/>
                <a:latin typeface="Times New Roman" panose="02020603050405020304" pitchFamily="18" charset="0"/>
                <a:cs typeface="Times New Roman" panose="02020603050405020304" pitchFamily="18" charset="0"/>
              </a:rPr>
            </a:br>
            <a:r>
              <a:rPr lang="ru-RU" sz="2800" dirty="0" smtClean="0">
                <a:solidFill>
                  <a:srgbClr val="002060"/>
                </a:solidFill>
                <a:effectLst/>
                <a:latin typeface="Times New Roman" panose="02020603050405020304" pitchFamily="18" charset="0"/>
                <a:cs typeface="Times New Roman" panose="02020603050405020304" pitchFamily="18" charset="0"/>
              </a:rPr>
              <a:t/>
            </a:r>
            <a:br>
              <a:rPr lang="ru-RU" sz="2800" dirty="0" smtClean="0">
                <a:solidFill>
                  <a:srgbClr val="002060"/>
                </a:solidFill>
                <a:effectLst/>
                <a:latin typeface="Times New Roman" panose="02020603050405020304" pitchFamily="18" charset="0"/>
                <a:cs typeface="Times New Roman" panose="02020603050405020304" pitchFamily="18" charset="0"/>
              </a:rPr>
            </a:br>
            <a:r>
              <a:rPr lang="ru-RU" sz="2400" b="0" dirty="0" smtClean="0">
                <a:solidFill>
                  <a:srgbClr val="FF0000"/>
                </a:solidFill>
                <a:effectLst/>
                <a:latin typeface="Times New Roman" panose="02020603050405020304" pitchFamily="18" charset="0"/>
                <a:cs typeface="Times New Roman" panose="02020603050405020304" pitchFamily="18" charset="0"/>
              </a:rPr>
              <a:t>Цель:</a:t>
            </a:r>
            <a:r>
              <a:rPr lang="ru-RU" sz="2400" b="0" dirty="0" smtClean="0">
                <a:solidFill>
                  <a:srgbClr val="002060"/>
                </a:solidFill>
                <a:effectLst/>
                <a:latin typeface="Times New Roman" panose="02020603050405020304" pitchFamily="18" charset="0"/>
                <a:cs typeface="Times New Roman" panose="02020603050405020304" pitchFamily="18" charset="0"/>
              </a:rPr>
              <a:t> </a:t>
            </a:r>
            <a:r>
              <a:rPr lang="ru-RU" sz="2400" b="0" dirty="0" smtClean="0">
                <a:solidFill>
                  <a:schemeClr val="tx1"/>
                </a:solidFill>
                <a:effectLst/>
                <a:latin typeface="Times New Roman" panose="02020603050405020304" pitchFamily="18" charset="0"/>
                <a:cs typeface="Times New Roman" panose="02020603050405020304" pitchFamily="18" charset="0"/>
              </a:rPr>
              <a:t>учить детей по описанию определять объект.</a:t>
            </a:r>
            <a:br>
              <a:rPr lang="ru-RU" sz="2400" b="0" dirty="0" smtClean="0">
                <a:solidFill>
                  <a:schemeClr val="tx1"/>
                </a:solidFill>
                <a:effectLst/>
                <a:latin typeface="Times New Roman" panose="02020603050405020304" pitchFamily="18" charset="0"/>
                <a:cs typeface="Times New Roman" panose="02020603050405020304" pitchFamily="18" charset="0"/>
              </a:rPr>
            </a:br>
            <a:r>
              <a:rPr lang="ru-RU" sz="2400" b="0" dirty="0" smtClean="0">
                <a:solidFill>
                  <a:schemeClr val="tx1"/>
                </a:solidFill>
                <a:effectLst/>
                <a:latin typeface="Times New Roman" panose="02020603050405020304" pitchFamily="18" charset="0"/>
                <a:cs typeface="Times New Roman" panose="02020603050405020304" pitchFamily="18" charset="0"/>
              </a:rPr>
              <a:t/>
            </a:r>
            <a:br>
              <a:rPr lang="ru-RU" sz="2400" b="0" dirty="0" smtClean="0">
                <a:solidFill>
                  <a:schemeClr val="tx1"/>
                </a:solidFill>
                <a:effectLst/>
                <a:latin typeface="Times New Roman" panose="02020603050405020304" pitchFamily="18" charset="0"/>
                <a:cs typeface="Times New Roman" panose="02020603050405020304" pitchFamily="18" charset="0"/>
              </a:rPr>
            </a:br>
            <a:r>
              <a:rPr lang="ru-RU" sz="2400" b="0" dirty="0" smtClean="0">
                <a:solidFill>
                  <a:srgbClr val="FF0000"/>
                </a:solidFill>
                <a:effectLst/>
                <a:latin typeface="Times New Roman" panose="02020603050405020304" pitchFamily="18" charset="0"/>
                <a:cs typeface="Times New Roman" panose="02020603050405020304" pitchFamily="18" charset="0"/>
              </a:rPr>
              <a:t>Ход</a:t>
            </a:r>
            <a:r>
              <a:rPr lang="ru-RU" sz="2400" b="0" dirty="0" smtClean="0">
                <a:solidFill>
                  <a:srgbClr val="002060"/>
                </a:solidFill>
                <a:effectLst/>
                <a:latin typeface="Times New Roman" panose="02020603050405020304" pitchFamily="18" charset="0"/>
                <a:cs typeface="Times New Roman" panose="02020603050405020304" pitchFamily="18" charset="0"/>
              </a:rPr>
              <a:t>: </a:t>
            </a:r>
            <a:r>
              <a:rPr lang="ru-RU" sz="2400" b="0" dirty="0" smtClean="0">
                <a:solidFill>
                  <a:schemeClr val="tx1"/>
                </a:solidFill>
                <a:effectLst/>
                <a:latin typeface="Times New Roman" panose="02020603050405020304" pitchFamily="18" charset="0"/>
                <a:cs typeface="Times New Roman" panose="02020603050405020304" pitchFamily="18" charset="0"/>
              </a:rPr>
              <a:t>ведущий показывает картинку с изображенным объектом одному из детей. Ребенок описывает объект (</a:t>
            </a:r>
            <a:r>
              <a:rPr lang="ru-RU" sz="2400" b="0" u="sng" dirty="0" smtClean="0">
                <a:solidFill>
                  <a:schemeClr val="tx1"/>
                </a:solidFill>
                <a:effectLst/>
                <a:latin typeface="Times New Roman" panose="02020603050405020304" pitchFamily="18" charset="0"/>
                <a:cs typeface="Times New Roman" panose="02020603050405020304" pitchFamily="18" charset="0"/>
              </a:rPr>
              <a:t>не называя его</a:t>
            </a:r>
            <a:r>
              <a:rPr lang="ru-RU" sz="2400" b="0" dirty="0" smtClean="0">
                <a:solidFill>
                  <a:schemeClr val="tx1"/>
                </a:solidFill>
                <a:effectLst/>
                <a:latin typeface="Times New Roman" panose="02020603050405020304" pitchFamily="18" charset="0"/>
                <a:cs typeface="Times New Roman" panose="02020603050405020304" pitchFamily="18" charset="0"/>
              </a:rPr>
              <a:t>) так, чтобы остальные играющие догадались, о чем идет речь</a:t>
            </a:r>
            <a:r>
              <a:rPr lang="ru-RU" sz="2400" b="0" dirty="0" smtClean="0">
                <a:solidFill>
                  <a:srgbClr val="002060"/>
                </a:solidFill>
                <a:effectLst/>
                <a:latin typeface="Times New Roman" panose="02020603050405020304" pitchFamily="18" charset="0"/>
                <a:cs typeface="Times New Roman" panose="02020603050405020304" pitchFamily="18" charset="0"/>
              </a:rPr>
              <a:t>. </a:t>
            </a:r>
            <a:endParaRPr lang="ru-RU" sz="2400" b="0"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4644008" y="214645"/>
            <a:ext cx="4248472" cy="6408712"/>
          </a:xfrm>
          <a:prstGeom prst="rect">
            <a:avLst/>
          </a:prstGeom>
          <a:ln>
            <a:solidFill>
              <a:srgbClr val="002060"/>
            </a:solidFill>
          </a:ln>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ru-RU" sz="2800" dirty="0" smtClean="0">
                <a:solidFill>
                  <a:srgbClr val="002060"/>
                </a:solidFill>
                <a:effectLst/>
                <a:latin typeface="Times New Roman" panose="02020603050405020304" pitchFamily="18" charset="0"/>
                <a:cs typeface="Times New Roman" panose="02020603050405020304" pitchFamily="18" charset="0"/>
              </a:rPr>
              <a:t>«Выбери признак, который есть у других объектов»</a:t>
            </a:r>
          </a:p>
          <a:p>
            <a:pPr marL="0" indent="0" algn="ctr">
              <a:buFont typeface="Georgia" pitchFamily="18" charset="0"/>
              <a:buNone/>
            </a:pPr>
            <a:r>
              <a:rPr lang="ru-RU" sz="2400" b="0" dirty="0" smtClean="0">
                <a:solidFill>
                  <a:srgbClr val="FF0000"/>
                </a:solidFill>
                <a:effectLst/>
                <a:latin typeface="Times New Roman" panose="02020603050405020304" pitchFamily="18" charset="0"/>
                <a:cs typeface="Times New Roman" panose="02020603050405020304" pitchFamily="18" charset="0"/>
              </a:rPr>
              <a:t>Цель:</a:t>
            </a:r>
            <a:r>
              <a:rPr lang="ru-RU" sz="2400" b="0" dirty="0" smtClean="0">
                <a:solidFill>
                  <a:srgbClr val="002060"/>
                </a:solidFill>
                <a:effectLst/>
                <a:latin typeface="Times New Roman" panose="02020603050405020304" pitchFamily="18" charset="0"/>
                <a:cs typeface="Times New Roman" panose="02020603050405020304" pitchFamily="18" charset="0"/>
              </a:rPr>
              <a:t> </a:t>
            </a:r>
            <a:r>
              <a:rPr lang="ru-RU" sz="2400" b="0" dirty="0" smtClean="0">
                <a:solidFill>
                  <a:schemeClr val="tx1"/>
                </a:solidFill>
                <a:effectLst/>
                <a:latin typeface="Times New Roman" panose="02020603050405020304" pitchFamily="18" charset="0"/>
                <a:cs typeface="Times New Roman" panose="02020603050405020304" pitchFamily="18" charset="0"/>
              </a:rPr>
              <a:t>учить детей выделять общие и специфичные значения признаков объекта.</a:t>
            </a:r>
          </a:p>
          <a:p>
            <a:pPr marL="0" indent="0" algn="ctr">
              <a:buFont typeface="Georgia" pitchFamily="18" charset="0"/>
              <a:buNone/>
            </a:pPr>
            <a:endParaRPr lang="ru-RU" sz="2400" b="0" dirty="0" smtClean="0">
              <a:solidFill>
                <a:schemeClr val="tx1"/>
              </a:solidFill>
              <a:effectLst/>
              <a:latin typeface="Times New Roman" panose="02020603050405020304" pitchFamily="18" charset="0"/>
              <a:cs typeface="Times New Roman" panose="02020603050405020304" pitchFamily="18" charset="0"/>
            </a:endParaRPr>
          </a:p>
          <a:p>
            <a:pPr marL="0" indent="0" algn="ctr">
              <a:buFont typeface="Georgia" pitchFamily="18" charset="0"/>
              <a:buNone/>
            </a:pPr>
            <a:r>
              <a:rPr lang="ru-RU" sz="2400" b="0" dirty="0" smtClean="0">
                <a:solidFill>
                  <a:srgbClr val="FF0000"/>
                </a:solidFill>
                <a:effectLst/>
                <a:latin typeface="Times New Roman" panose="02020603050405020304" pitchFamily="18" charset="0"/>
                <a:cs typeface="Times New Roman" panose="02020603050405020304" pitchFamily="18" charset="0"/>
              </a:rPr>
              <a:t>Ход</a:t>
            </a:r>
            <a:r>
              <a:rPr lang="ru-RU" sz="2400" b="0" dirty="0" smtClean="0">
                <a:solidFill>
                  <a:srgbClr val="002060"/>
                </a:solidFill>
                <a:effectLst/>
                <a:latin typeface="Times New Roman" panose="02020603050405020304" pitchFamily="18" charset="0"/>
                <a:cs typeface="Times New Roman" panose="02020603050405020304" pitchFamily="18" charset="0"/>
              </a:rPr>
              <a:t>: </a:t>
            </a:r>
            <a:r>
              <a:rPr lang="ru-RU" sz="2400" b="0" dirty="0" smtClean="0">
                <a:solidFill>
                  <a:schemeClr val="tx1"/>
                </a:solidFill>
                <a:effectLst/>
                <a:latin typeface="Times New Roman" panose="02020603050405020304" pitchFamily="18" charset="0"/>
                <a:cs typeface="Times New Roman" panose="02020603050405020304" pitchFamily="18" charset="0"/>
              </a:rPr>
              <a:t>ведущий называет объект </a:t>
            </a:r>
            <a:r>
              <a:rPr lang="ru-RU" sz="2400" b="0" u="sng" dirty="0" smtClean="0">
                <a:solidFill>
                  <a:schemeClr val="tx1"/>
                </a:solidFill>
                <a:effectLst/>
                <a:latin typeface="Times New Roman" panose="02020603050405020304" pitchFamily="18" charset="0"/>
                <a:cs typeface="Times New Roman" panose="02020603050405020304" pitchFamily="18" charset="0"/>
              </a:rPr>
              <a:t>(очки</a:t>
            </a:r>
            <a:r>
              <a:rPr lang="ru-RU" sz="2400" b="0" dirty="0" smtClean="0">
                <a:solidFill>
                  <a:schemeClr val="tx1"/>
                </a:solidFill>
                <a:effectLst/>
                <a:latin typeface="Times New Roman" panose="02020603050405020304" pitchFamily="18" charset="0"/>
                <a:cs typeface="Times New Roman" panose="02020603050405020304" pitchFamily="18" charset="0"/>
              </a:rPr>
              <a:t>). Играющие называют значения признаков этого объекта. Из перечисленных значений слова выбирается одно общее (</a:t>
            </a:r>
            <a:r>
              <a:rPr lang="ru-RU" sz="2400" b="0" u="sng" dirty="0" smtClean="0">
                <a:solidFill>
                  <a:schemeClr val="tx1"/>
                </a:solidFill>
                <a:effectLst/>
                <a:latin typeface="Times New Roman" panose="02020603050405020304" pitchFamily="18" charset="0"/>
                <a:cs typeface="Times New Roman" panose="02020603050405020304" pitchFamily="18" charset="0"/>
              </a:rPr>
              <a:t>круглые)</a:t>
            </a:r>
            <a:r>
              <a:rPr lang="ru-RU" sz="2400" b="0" dirty="0" smtClean="0">
                <a:solidFill>
                  <a:schemeClr val="tx1"/>
                </a:solidFill>
                <a:effectLst/>
                <a:latin typeface="Times New Roman" panose="02020603050405020304" pitchFamily="18" charset="0"/>
                <a:cs typeface="Times New Roman" panose="02020603050405020304" pitchFamily="18" charset="0"/>
              </a:rPr>
              <a:t> и одно специфичное значение (</a:t>
            </a:r>
            <a:r>
              <a:rPr lang="ru-RU" sz="2400" b="0" u="sng" dirty="0" smtClean="0">
                <a:solidFill>
                  <a:schemeClr val="tx1"/>
                </a:solidFill>
                <a:effectLst/>
                <a:latin typeface="Times New Roman" panose="02020603050405020304" pitchFamily="18" charset="0"/>
                <a:cs typeface="Times New Roman" panose="02020603050405020304" pitchFamily="18" charset="0"/>
              </a:rPr>
              <a:t>солнечные).</a:t>
            </a:r>
            <a:endParaRPr lang="ru-RU" sz="2400" b="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980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79512" y="129879"/>
            <a:ext cx="8784976" cy="6669360"/>
          </a:xfrm>
          <a:prstGeom prst="rect">
            <a:avLst/>
          </a:prstGeom>
          <a:ln>
            <a:noFill/>
          </a:ln>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endParaRPr lang="ru-RU" sz="3200" dirty="0" smtClean="0">
              <a:solidFill>
                <a:srgbClr val="002060"/>
              </a:solidFill>
              <a:effectLst/>
              <a:latin typeface="Monotype Corsiva" pitchFamily="66" charset="0"/>
            </a:endParaRPr>
          </a:p>
          <a:p>
            <a:pPr marL="0" indent="0" algn="ctr">
              <a:buFont typeface="Georgia" pitchFamily="18" charset="0"/>
              <a:buNone/>
            </a:pPr>
            <a:r>
              <a:rPr lang="ru-RU" sz="2800" dirty="0" smtClean="0">
                <a:solidFill>
                  <a:srgbClr val="002060"/>
                </a:solidFill>
                <a:effectLst/>
                <a:latin typeface="Times New Roman" panose="02020603050405020304" pitchFamily="18" charset="0"/>
                <a:cs typeface="Times New Roman" panose="02020603050405020304" pitchFamily="18" charset="0"/>
              </a:rPr>
              <a:t>«Я назову признак, а вы перечислите его значения»</a:t>
            </a:r>
          </a:p>
          <a:p>
            <a:pPr marL="0" indent="0" algn="ctr">
              <a:buFont typeface="Georgia" pitchFamily="18" charset="0"/>
              <a:buNone/>
            </a:pPr>
            <a:endParaRPr lang="ru-RU" sz="2800" dirty="0" smtClean="0">
              <a:solidFill>
                <a:srgbClr val="002060"/>
              </a:solidFill>
              <a:effectLst/>
              <a:latin typeface="Times New Roman" panose="02020603050405020304" pitchFamily="18" charset="0"/>
              <a:cs typeface="Times New Roman" panose="02020603050405020304" pitchFamily="18" charset="0"/>
            </a:endParaRPr>
          </a:p>
          <a:p>
            <a:pPr marL="0" indent="0" algn="ctr">
              <a:buFont typeface="Georgia" pitchFamily="18" charset="0"/>
              <a:buNone/>
            </a:pPr>
            <a:r>
              <a:rPr lang="ru-RU" sz="2800" dirty="0" smtClean="0">
                <a:solidFill>
                  <a:srgbClr val="FF0000"/>
                </a:solidFill>
                <a:effectLst/>
                <a:latin typeface="Times New Roman" panose="02020603050405020304" pitchFamily="18" charset="0"/>
                <a:cs typeface="Times New Roman" panose="02020603050405020304" pitchFamily="18" charset="0"/>
              </a:rPr>
              <a:t>Цель: </a:t>
            </a:r>
            <a:r>
              <a:rPr lang="ru-RU" sz="2800" b="0" dirty="0" smtClean="0">
                <a:solidFill>
                  <a:schemeClr val="tx1"/>
                </a:solidFill>
                <a:effectLst/>
                <a:latin typeface="Times New Roman" panose="02020603050405020304" pitchFamily="18" charset="0"/>
                <a:cs typeface="Times New Roman" panose="02020603050405020304" pitchFamily="18" charset="0"/>
              </a:rPr>
              <a:t>учить детей подбирать разные значения по одному признаку.</a:t>
            </a:r>
          </a:p>
          <a:p>
            <a:pPr marL="0" indent="0" algn="ctr">
              <a:buFont typeface="Georgia" pitchFamily="18" charset="0"/>
              <a:buNone/>
            </a:pPr>
            <a:r>
              <a:rPr lang="ru-RU" sz="2800" dirty="0" smtClean="0">
                <a:solidFill>
                  <a:srgbClr val="FF0000"/>
                </a:solidFill>
                <a:effectLst/>
                <a:latin typeface="Times New Roman" panose="02020603050405020304" pitchFamily="18" charset="0"/>
                <a:cs typeface="Times New Roman" panose="02020603050405020304" pitchFamily="18" charset="0"/>
              </a:rPr>
              <a:t>Ход</a:t>
            </a:r>
            <a:r>
              <a:rPr lang="ru-RU" sz="2800" b="0" dirty="0" smtClean="0">
                <a:solidFill>
                  <a:srgbClr val="002060"/>
                </a:solidFill>
                <a:effectLst/>
                <a:latin typeface="Times New Roman" panose="02020603050405020304" pitchFamily="18" charset="0"/>
                <a:cs typeface="Times New Roman" panose="02020603050405020304" pitchFamily="18" charset="0"/>
              </a:rPr>
              <a:t>: </a:t>
            </a:r>
            <a:r>
              <a:rPr lang="ru-RU" sz="2800" b="0" dirty="0" smtClean="0">
                <a:solidFill>
                  <a:schemeClr val="tx1"/>
                </a:solidFill>
                <a:effectLst/>
                <a:latin typeface="Times New Roman" panose="02020603050405020304" pitchFamily="18" charset="0"/>
                <a:cs typeface="Times New Roman" panose="02020603050405020304" pitchFamily="18" charset="0"/>
              </a:rPr>
              <a:t>в средней группе ведущий называет какой –либо признак (например цвет). Дети должны назвать как можно больше значений этого признака  (черный, малиновый и т.д.)</a:t>
            </a:r>
          </a:p>
          <a:p>
            <a:pPr marL="0" indent="0" algn="ctr">
              <a:buFont typeface="Georgia" pitchFamily="18" charset="0"/>
              <a:buNone/>
            </a:pPr>
            <a:r>
              <a:rPr lang="ru-RU" sz="2800" b="0" dirty="0" smtClean="0">
                <a:solidFill>
                  <a:schemeClr val="tx1"/>
                </a:solidFill>
                <a:effectLst/>
                <a:latin typeface="Times New Roman" panose="02020603050405020304" pitchFamily="18" charset="0"/>
                <a:cs typeface="Times New Roman" panose="02020603050405020304" pitchFamily="18" charset="0"/>
              </a:rPr>
              <a:t>В старшем дошкольном возрасте воспитатель называет какое либо значение признака, а дети угадывают объект (бирюзовый - цвет, камень, зонтик стол…;</a:t>
            </a:r>
          </a:p>
          <a:p>
            <a:pPr marL="0" indent="0" algn="ctr">
              <a:buFont typeface="Georgia" pitchFamily="18" charset="0"/>
              <a:buNone/>
            </a:pPr>
            <a:r>
              <a:rPr lang="ru-RU" sz="2800" b="0" dirty="0" smtClean="0">
                <a:solidFill>
                  <a:schemeClr val="tx1"/>
                </a:solidFill>
                <a:effectLst/>
                <a:latin typeface="Times New Roman" panose="02020603050405020304" pitchFamily="18" charset="0"/>
                <a:cs typeface="Times New Roman" panose="02020603050405020304" pitchFamily="18" charset="0"/>
              </a:rPr>
              <a:t>высокая – гора, башня, пирамида, температура…).</a:t>
            </a:r>
            <a:endParaRPr lang="ru-RU"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0155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404664"/>
            <a:ext cx="8280920" cy="6120680"/>
          </a:xfrm>
        </p:spPr>
        <p:txBody>
          <a:bodyPr/>
          <a:lstStyle/>
          <a:p>
            <a:pPr marL="0" indent="0" algn="ctr">
              <a:buNone/>
            </a:pPr>
            <a:r>
              <a:rPr lang="ru-RU" sz="5400" b="0" dirty="0" smtClean="0">
                <a:solidFill>
                  <a:srgbClr val="FF0000"/>
                </a:solidFill>
                <a:effectLst/>
                <a:latin typeface="Times New Roman" panose="02020603050405020304" pitchFamily="18" charset="0"/>
                <a:cs typeface="Times New Roman" panose="02020603050405020304" pitchFamily="18" charset="0"/>
              </a:rPr>
              <a:t>Цель технологии: </a:t>
            </a:r>
            <a:br>
              <a:rPr lang="ru-RU" sz="5400" b="0" dirty="0" smtClean="0">
                <a:solidFill>
                  <a:srgbClr val="FF0000"/>
                </a:solidFill>
                <a:effectLst/>
                <a:latin typeface="Times New Roman" panose="02020603050405020304" pitchFamily="18" charset="0"/>
                <a:cs typeface="Times New Roman" panose="02020603050405020304" pitchFamily="18" charset="0"/>
              </a:rPr>
            </a:br>
            <a:r>
              <a:rPr lang="ru-RU" sz="5400" b="0" dirty="0" smtClean="0">
                <a:solidFill>
                  <a:srgbClr val="002060"/>
                </a:solidFill>
                <a:effectLst/>
                <a:latin typeface="Times New Roman" panose="02020603050405020304" pitchFamily="18" charset="0"/>
                <a:cs typeface="Times New Roman" panose="02020603050405020304" pitchFamily="18" charset="0"/>
              </a:rPr>
              <a:t>развитие умственных способностей и создание творческого продукта в речевой деятельности.</a:t>
            </a:r>
            <a:br>
              <a:rPr lang="ru-RU" sz="5400" b="0" dirty="0" smtClean="0">
                <a:solidFill>
                  <a:srgbClr val="002060"/>
                </a:solidFill>
                <a:effectLst/>
                <a:latin typeface="Times New Roman" panose="02020603050405020304" pitchFamily="18" charset="0"/>
                <a:cs typeface="Times New Roman" panose="02020603050405020304" pitchFamily="18" charset="0"/>
              </a:rPr>
            </a:br>
            <a:r>
              <a:rPr lang="ru-RU" sz="6000" b="0" dirty="0">
                <a:solidFill>
                  <a:srgbClr val="002060"/>
                </a:solidFill>
                <a:effectLst/>
                <a:latin typeface="Monotype Corsiva" pitchFamily="66" charset="0"/>
              </a:rPr>
              <a:t/>
            </a:r>
            <a:br>
              <a:rPr lang="ru-RU" sz="6000" b="0" dirty="0">
                <a:solidFill>
                  <a:srgbClr val="002060"/>
                </a:solidFill>
                <a:effectLst/>
                <a:latin typeface="Monotype Corsiva" pitchFamily="66" charset="0"/>
              </a:rPr>
            </a:br>
            <a:r>
              <a:rPr lang="ru-RU" sz="4800" b="0" dirty="0" smtClean="0">
                <a:solidFill>
                  <a:srgbClr val="FF0000"/>
                </a:solidFill>
                <a:effectLst/>
                <a:latin typeface="Monotype Corsiva" pitchFamily="66" charset="0"/>
              </a:rPr>
              <a:t/>
            </a:r>
            <a:br>
              <a:rPr lang="ru-RU" sz="4800" b="0" dirty="0" smtClean="0">
                <a:solidFill>
                  <a:srgbClr val="FF0000"/>
                </a:solidFill>
                <a:effectLst/>
                <a:latin typeface="Monotype Corsiva" pitchFamily="66" charset="0"/>
              </a:rPr>
            </a:br>
            <a:r>
              <a:rPr lang="ru-RU" sz="4800" b="0" dirty="0" smtClean="0">
                <a:solidFill>
                  <a:srgbClr val="FF0000"/>
                </a:solidFill>
                <a:effectLst/>
                <a:latin typeface="Monotype Corsiva" pitchFamily="66" charset="0"/>
              </a:rPr>
              <a:t/>
            </a:r>
            <a:br>
              <a:rPr lang="ru-RU" sz="4800" b="0" dirty="0" smtClean="0">
                <a:solidFill>
                  <a:srgbClr val="FF0000"/>
                </a:solidFill>
                <a:effectLst/>
                <a:latin typeface="Monotype Corsiva" pitchFamily="66" charset="0"/>
              </a:rPr>
            </a:br>
            <a:r>
              <a:rPr lang="ru-RU" sz="4800" b="0" dirty="0" smtClean="0">
                <a:solidFill>
                  <a:srgbClr val="FF0000"/>
                </a:solidFill>
                <a:effectLst/>
                <a:latin typeface="Monotype Corsiva" pitchFamily="66" charset="0"/>
              </a:rPr>
              <a:t/>
            </a:r>
            <a:br>
              <a:rPr lang="ru-RU" sz="4800" b="0" dirty="0" smtClean="0">
                <a:solidFill>
                  <a:srgbClr val="FF0000"/>
                </a:solidFill>
                <a:effectLst/>
                <a:latin typeface="Monotype Corsiva" pitchFamily="66" charset="0"/>
              </a:rPr>
            </a:br>
            <a:endParaRPr lang="ru-RU" sz="4800" dirty="0">
              <a:solidFill>
                <a:srgbClr val="FF0000"/>
              </a:solidFill>
              <a:latin typeface="Monotype Corsiva" pitchFamily="66" charset="0"/>
            </a:endParaRPr>
          </a:p>
        </p:txBody>
      </p:sp>
    </p:spTree>
    <p:extLst>
      <p:ext uri="{BB962C8B-B14F-4D97-AF65-F5344CB8AC3E}">
        <p14:creationId xmlns:p14="http://schemas.microsoft.com/office/powerpoint/2010/main" val="1090366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2968" cy="6741368"/>
          </a:xfrm>
        </p:spPr>
        <p:txBody>
          <a:bodyPr/>
          <a:lstStyle/>
          <a:p>
            <a:pPr marL="0" lvl="0" indent="0" algn="ctr">
              <a:spcBef>
                <a:spcPts val="0"/>
              </a:spcBef>
              <a:buNone/>
            </a:pPr>
            <a:r>
              <a:rPr lang="ru-RU" sz="2400" dirty="0" smtClean="0">
                <a:solidFill>
                  <a:srgbClr val="002060"/>
                </a:solidFill>
                <a:effectLst/>
                <a:latin typeface="Times New Roman" panose="02020603050405020304" pitchFamily="18" charset="0"/>
                <a:ea typeface="+mn-ea"/>
                <a:cs typeface="Times New Roman" panose="02020603050405020304" pitchFamily="18" charset="0"/>
              </a:rPr>
              <a:t/>
            </a:r>
            <a:br>
              <a:rPr lang="ru-RU" sz="2400" dirty="0" smtClean="0">
                <a:solidFill>
                  <a:srgbClr val="002060"/>
                </a:solidFill>
                <a:effectLst/>
                <a:latin typeface="Times New Roman" panose="02020603050405020304" pitchFamily="18" charset="0"/>
                <a:ea typeface="+mn-ea"/>
                <a:cs typeface="Times New Roman" panose="02020603050405020304" pitchFamily="18" charset="0"/>
              </a:rPr>
            </a:br>
            <a:r>
              <a:rPr lang="ru-RU" sz="2400" dirty="0" smtClean="0">
                <a:solidFill>
                  <a:srgbClr val="002060"/>
                </a:solidFill>
                <a:effectLst/>
                <a:latin typeface="Times New Roman" panose="02020603050405020304" pitchFamily="18" charset="0"/>
                <a:ea typeface="+mn-ea"/>
                <a:cs typeface="Times New Roman" panose="02020603050405020304" pitchFamily="18" charset="0"/>
              </a:rPr>
              <a:t>«</a:t>
            </a:r>
            <a:r>
              <a:rPr lang="ru-RU" sz="2400" dirty="0">
                <a:solidFill>
                  <a:srgbClr val="002060"/>
                </a:solidFill>
                <a:effectLst/>
                <a:latin typeface="Times New Roman" panose="02020603050405020304" pitchFamily="18" charset="0"/>
                <a:ea typeface="+mn-ea"/>
                <a:cs typeface="Times New Roman" panose="02020603050405020304" pitchFamily="18" charset="0"/>
              </a:rPr>
              <a:t>Что (кто) делает так </a:t>
            </a:r>
            <a:r>
              <a:rPr lang="ru-RU" sz="2400" dirty="0" smtClean="0">
                <a:solidFill>
                  <a:srgbClr val="002060"/>
                </a:solidFill>
                <a:effectLst/>
                <a:latin typeface="Times New Roman" panose="02020603050405020304" pitchFamily="18" charset="0"/>
                <a:ea typeface="+mn-ea"/>
                <a:cs typeface="Times New Roman" panose="02020603050405020304" pitchFamily="18" charset="0"/>
              </a:rPr>
              <a:t>же?»</a:t>
            </a:r>
            <a:r>
              <a:rPr lang="ru-RU" sz="2400" dirty="0">
                <a:solidFill>
                  <a:srgbClr val="002060"/>
                </a:solidFill>
                <a:effectLst/>
                <a:latin typeface="Times New Roman" panose="02020603050405020304" pitchFamily="18" charset="0"/>
                <a:ea typeface="+mn-ea"/>
                <a:cs typeface="Times New Roman" panose="02020603050405020304" pitchFamily="18" charset="0"/>
              </a:rPr>
              <a:t/>
            </a:r>
            <a:br>
              <a:rPr lang="ru-RU" sz="2400" dirty="0">
                <a:solidFill>
                  <a:srgbClr val="002060"/>
                </a:solidFill>
                <a:effectLst/>
                <a:latin typeface="Times New Roman" panose="02020603050405020304" pitchFamily="18" charset="0"/>
                <a:ea typeface="+mn-ea"/>
                <a:cs typeface="Times New Roman" panose="02020603050405020304" pitchFamily="18" charset="0"/>
              </a:rPr>
            </a:br>
            <a:r>
              <a:rPr lang="ru-RU" sz="2400" b="0" dirty="0">
                <a:solidFill>
                  <a:srgbClr val="FF0000"/>
                </a:solidFill>
                <a:effectLst/>
                <a:latin typeface="Times New Roman" panose="02020603050405020304" pitchFamily="18" charset="0"/>
                <a:ea typeface="+mn-ea"/>
                <a:cs typeface="Times New Roman" panose="02020603050405020304" pitchFamily="18" charset="0"/>
              </a:rPr>
              <a:t>Цель:</a:t>
            </a:r>
            <a:r>
              <a:rPr lang="ru-RU" sz="2400" b="0" dirty="0">
                <a:solidFill>
                  <a:srgbClr val="002060"/>
                </a:solidFill>
                <a:effectLst/>
                <a:latin typeface="Times New Roman" panose="02020603050405020304" pitchFamily="18" charset="0"/>
                <a:ea typeface="+mn-ea"/>
                <a:cs typeface="Times New Roman" panose="02020603050405020304" pitchFamily="18" charset="0"/>
              </a:rPr>
              <a:t> </a:t>
            </a:r>
            <a:r>
              <a:rPr lang="ru-RU" sz="2400" b="0" dirty="0">
                <a:solidFill>
                  <a:prstClr val="black"/>
                </a:solidFill>
                <a:effectLst/>
                <a:latin typeface="Times New Roman" panose="02020603050405020304" pitchFamily="18" charset="0"/>
                <a:ea typeface="+mn-ea"/>
                <a:cs typeface="Times New Roman" panose="02020603050405020304" pitchFamily="18" charset="0"/>
              </a:rPr>
              <a:t>учить составлять загадки по моделям.</a:t>
            </a:r>
            <a:br>
              <a:rPr lang="ru-RU" sz="2400" b="0" dirty="0">
                <a:solidFill>
                  <a:prstClr val="black"/>
                </a:solidFill>
                <a:effectLst/>
                <a:latin typeface="Times New Roman" panose="02020603050405020304" pitchFamily="18" charset="0"/>
                <a:ea typeface="+mn-ea"/>
                <a:cs typeface="Times New Roman" panose="02020603050405020304" pitchFamily="18" charset="0"/>
              </a:rPr>
            </a:br>
            <a:r>
              <a:rPr lang="ru-RU" sz="2400" b="0" dirty="0" smtClean="0">
                <a:solidFill>
                  <a:srgbClr val="002060"/>
                </a:solidFill>
                <a:effectLst/>
                <a:latin typeface="Times New Roman" panose="02020603050405020304" pitchFamily="18" charset="0"/>
                <a:ea typeface="+mn-ea"/>
                <a:cs typeface="Times New Roman" panose="02020603050405020304" pitchFamily="18" charset="0"/>
              </a:rPr>
              <a:t/>
            </a:r>
            <a:br>
              <a:rPr lang="ru-RU" sz="2400" b="0" dirty="0" smtClean="0">
                <a:solidFill>
                  <a:srgbClr val="002060"/>
                </a:solidFill>
                <a:effectLst/>
                <a:latin typeface="Times New Roman" panose="02020603050405020304" pitchFamily="18" charset="0"/>
                <a:ea typeface="+mn-ea"/>
                <a:cs typeface="Times New Roman" panose="02020603050405020304" pitchFamily="18" charset="0"/>
              </a:rPr>
            </a:br>
            <a:r>
              <a:rPr lang="ru-RU" sz="2400" dirty="0">
                <a:solidFill>
                  <a:srgbClr val="FF0000"/>
                </a:solidFill>
                <a:effectLst/>
                <a:latin typeface="Times New Roman" panose="02020603050405020304" pitchFamily="18" charset="0"/>
                <a:ea typeface="+mn-ea"/>
                <a:cs typeface="Times New Roman" panose="02020603050405020304" pitchFamily="18" charset="0"/>
              </a:rPr>
              <a:t>М</a:t>
            </a:r>
            <a:r>
              <a:rPr lang="ru-RU" sz="2400" dirty="0" smtClean="0">
                <a:solidFill>
                  <a:srgbClr val="FF0000"/>
                </a:solidFill>
                <a:effectLst/>
                <a:latin typeface="Times New Roman" panose="02020603050405020304" pitchFamily="18" charset="0"/>
                <a:ea typeface="+mn-ea"/>
                <a:cs typeface="Times New Roman" panose="02020603050405020304" pitchFamily="18" charset="0"/>
              </a:rPr>
              <a:t>одель </a:t>
            </a:r>
            <a:r>
              <a:rPr lang="ru-RU" sz="2400" dirty="0">
                <a:solidFill>
                  <a:srgbClr val="FF0000"/>
                </a:solidFill>
                <a:effectLst/>
                <a:latin typeface="Times New Roman" panose="02020603050405020304" pitchFamily="18" charset="0"/>
                <a:ea typeface="+mn-ea"/>
                <a:cs typeface="Times New Roman" panose="02020603050405020304" pitchFamily="18" charset="0"/>
              </a:rPr>
              <a:t>«Как…,но не…». </a:t>
            </a:r>
            <a:r>
              <a:rPr lang="ru-RU" sz="2400" b="0" dirty="0">
                <a:solidFill>
                  <a:prstClr val="black"/>
                </a:solidFill>
                <a:effectLst/>
                <a:latin typeface="Times New Roman" panose="02020603050405020304" pitchFamily="18" charset="0"/>
                <a:ea typeface="+mn-ea"/>
                <a:cs typeface="Times New Roman" panose="02020603050405020304" pitchFamily="18" charset="0"/>
              </a:rPr>
              <a:t>Ведущий называет объект (часы). Дети определяют на что они похожи. (куранты). Чем отличаются от данного </a:t>
            </a:r>
            <a:r>
              <a:rPr lang="ru-RU" sz="2400" b="0" dirty="0" smtClean="0">
                <a:solidFill>
                  <a:prstClr val="black"/>
                </a:solidFill>
                <a:effectLst/>
                <a:latin typeface="Times New Roman" panose="02020603050405020304" pitchFamily="18" charset="0"/>
                <a:ea typeface="+mn-ea"/>
                <a:cs typeface="Times New Roman" panose="02020603050405020304" pitchFamily="18" charset="0"/>
              </a:rPr>
              <a:t>объекта? </a:t>
            </a:r>
            <a:r>
              <a:rPr lang="ru-RU" sz="2400" b="0" dirty="0">
                <a:solidFill>
                  <a:prstClr val="black"/>
                </a:solidFill>
                <a:effectLst/>
                <a:latin typeface="Times New Roman" panose="02020603050405020304" pitchFamily="18" charset="0"/>
                <a:ea typeface="+mn-ea"/>
                <a:cs typeface="Times New Roman" panose="02020603050405020304" pitchFamily="18" charset="0"/>
              </a:rPr>
              <a:t>(меньше по размеру).</a:t>
            </a:r>
            <a:br>
              <a:rPr lang="ru-RU" sz="2400" b="0" dirty="0">
                <a:solidFill>
                  <a:prstClr val="black"/>
                </a:solidFill>
                <a:effectLst/>
                <a:latin typeface="Times New Roman" panose="02020603050405020304" pitchFamily="18" charset="0"/>
                <a:ea typeface="+mn-ea"/>
                <a:cs typeface="Times New Roman" panose="02020603050405020304" pitchFamily="18" charset="0"/>
              </a:rPr>
            </a:br>
            <a:r>
              <a:rPr lang="ru-RU" sz="2400" b="0" dirty="0" smtClean="0">
                <a:solidFill>
                  <a:prstClr val="black"/>
                </a:solidFill>
                <a:effectLst/>
                <a:latin typeface="Times New Roman" panose="02020603050405020304" pitchFamily="18" charset="0"/>
                <a:ea typeface="+mn-ea"/>
                <a:cs typeface="Times New Roman" panose="02020603050405020304" pitchFamily="18" charset="0"/>
              </a:rPr>
              <a:t/>
            </a:r>
            <a:br>
              <a:rPr lang="ru-RU" sz="2400" b="0" dirty="0" smtClean="0">
                <a:solidFill>
                  <a:prstClr val="black"/>
                </a:solidFill>
                <a:effectLst/>
                <a:latin typeface="Times New Roman" panose="02020603050405020304" pitchFamily="18" charset="0"/>
                <a:ea typeface="+mn-ea"/>
                <a:cs typeface="Times New Roman" panose="02020603050405020304" pitchFamily="18" charset="0"/>
              </a:rPr>
            </a:br>
            <a:r>
              <a:rPr lang="ru-RU" sz="2400" dirty="0" smtClean="0">
                <a:solidFill>
                  <a:srgbClr val="FF0000"/>
                </a:solidFill>
                <a:effectLst/>
                <a:latin typeface="Times New Roman" panose="02020603050405020304" pitchFamily="18" charset="0"/>
                <a:ea typeface="+mn-ea"/>
                <a:cs typeface="Times New Roman" panose="02020603050405020304" pitchFamily="18" charset="0"/>
              </a:rPr>
              <a:t>Модель </a:t>
            </a:r>
            <a:r>
              <a:rPr lang="ru-RU" sz="2400" dirty="0">
                <a:solidFill>
                  <a:srgbClr val="FF0000"/>
                </a:solidFill>
                <a:effectLst/>
                <a:latin typeface="Times New Roman" panose="02020603050405020304" pitchFamily="18" charset="0"/>
                <a:ea typeface="+mn-ea"/>
                <a:cs typeface="Times New Roman" panose="02020603050405020304" pitchFamily="18" charset="0"/>
              </a:rPr>
              <a:t>«Какой…, что такое же у другого объекта».</a:t>
            </a:r>
            <a:br>
              <a:rPr lang="ru-RU" sz="2400" dirty="0">
                <a:solidFill>
                  <a:srgbClr val="FF0000"/>
                </a:solidFill>
                <a:effectLst/>
                <a:latin typeface="Times New Roman" panose="02020603050405020304" pitchFamily="18" charset="0"/>
                <a:ea typeface="+mn-ea"/>
                <a:cs typeface="Times New Roman" panose="02020603050405020304" pitchFamily="18" charset="0"/>
              </a:rPr>
            </a:br>
            <a:r>
              <a:rPr lang="ru-RU" sz="2400" b="0" dirty="0">
                <a:solidFill>
                  <a:prstClr val="black"/>
                </a:solidFill>
                <a:effectLst/>
                <a:latin typeface="Times New Roman" panose="02020603050405020304" pitchFamily="18" charset="0"/>
                <a:ea typeface="+mn-ea"/>
                <a:cs typeface="Times New Roman" panose="02020603050405020304" pitchFamily="18" charset="0"/>
              </a:rPr>
              <a:t>Ведущий называет объект (арбуз). </a:t>
            </a:r>
            <a:br>
              <a:rPr lang="ru-RU" sz="2400" b="0" dirty="0">
                <a:solidFill>
                  <a:prstClr val="black"/>
                </a:solidFill>
                <a:effectLst/>
                <a:latin typeface="Times New Roman" panose="02020603050405020304" pitchFamily="18" charset="0"/>
                <a:ea typeface="+mn-ea"/>
                <a:cs typeface="Times New Roman" panose="02020603050405020304" pitchFamily="18" charset="0"/>
              </a:rPr>
            </a:br>
            <a:r>
              <a:rPr lang="ru-RU" sz="2400" b="0" dirty="0">
                <a:solidFill>
                  <a:prstClr val="black"/>
                </a:solidFill>
                <a:effectLst/>
                <a:latin typeface="Times New Roman" panose="02020603050405020304" pitchFamily="18" charset="0"/>
                <a:ea typeface="+mn-ea"/>
                <a:cs typeface="Times New Roman" panose="02020603050405020304" pitchFamily="18" charset="0"/>
              </a:rPr>
              <a:t>Дети называют свойства объекта </a:t>
            </a:r>
            <a:r>
              <a:rPr lang="ru-RU" sz="2400" b="0" dirty="0" smtClean="0">
                <a:solidFill>
                  <a:prstClr val="black"/>
                </a:solidFill>
                <a:effectLst/>
                <a:latin typeface="Times New Roman" panose="02020603050405020304" pitchFamily="18" charset="0"/>
                <a:ea typeface="+mn-ea"/>
                <a:cs typeface="Times New Roman" panose="02020603050405020304" pitchFamily="18" charset="0"/>
              </a:rPr>
              <a:t>(вкусный).</a:t>
            </a:r>
            <a:r>
              <a:rPr lang="ru-RU" sz="2400" b="0" dirty="0">
                <a:solidFill>
                  <a:prstClr val="black"/>
                </a:solidFill>
                <a:effectLst/>
                <a:latin typeface="Times New Roman" panose="02020603050405020304" pitchFamily="18" charset="0"/>
                <a:ea typeface="+mn-ea"/>
                <a:cs typeface="Times New Roman" panose="02020603050405020304" pitchFamily="18" charset="0"/>
              </a:rPr>
              <a:t>Предлагается перечислить объекты, у которых такие же свойства </a:t>
            </a:r>
            <a:r>
              <a:rPr lang="ru-RU" sz="2400" b="0" dirty="0" smtClean="0">
                <a:solidFill>
                  <a:prstClr val="black"/>
                </a:solidFill>
                <a:effectLst/>
                <a:latin typeface="Times New Roman" panose="02020603050405020304" pitchFamily="18" charset="0"/>
                <a:ea typeface="+mn-ea"/>
                <a:cs typeface="Times New Roman" panose="02020603050405020304" pitchFamily="18" charset="0"/>
              </a:rPr>
              <a:t>(торт, чай, )</a:t>
            </a:r>
            <a:br>
              <a:rPr lang="ru-RU" sz="2400" b="0" dirty="0" smtClean="0">
                <a:solidFill>
                  <a:prstClr val="black"/>
                </a:solidFill>
                <a:effectLst/>
                <a:latin typeface="Times New Roman" panose="02020603050405020304" pitchFamily="18" charset="0"/>
                <a:ea typeface="+mn-ea"/>
                <a:cs typeface="Times New Roman" panose="02020603050405020304" pitchFamily="18" charset="0"/>
              </a:rPr>
            </a:br>
            <a:r>
              <a:rPr lang="ru-RU" sz="2400" b="0" dirty="0" smtClean="0">
                <a:solidFill>
                  <a:prstClr val="black"/>
                </a:solidFill>
                <a:effectLst/>
                <a:latin typeface="Times New Roman" panose="02020603050405020304" pitchFamily="18" charset="0"/>
                <a:ea typeface="+mn-ea"/>
                <a:cs typeface="Times New Roman" panose="02020603050405020304" pitchFamily="18" charset="0"/>
              </a:rPr>
              <a:t/>
            </a:r>
            <a:br>
              <a:rPr lang="ru-RU" sz="2400" b="0" dirty="0" smtClean="0">
                <a:solidFill>
                  <a:prstClr val="black"/>
                </a:solidFill>
                <a:effectLst/>
                <a:latin typeface="Times New Roman" panose="02020603050405020304" pitchFamily="18" charset="0"/>
                <a:ea typeface="+mn-ea"/>
                <a:cs typeface="Times New Roman" panose="02020603050405020304" pitchFamily="18" charset="0"/>
              </a:rPr>
            </a:br>
            <a:r>
              <a:rPr lang="ru-RU" sz="2400" dirty="0" smtClean="0">
                <a:solidFill>
                  <a:srgbClr val="FF0000"/>
                </a:solidFill>
                <a:effectLst/>
                <a:latin typeface="Times New Roman" panose="02020603050405020304" pitchFamily="18" charset="0"/>
                <a:cs typeface="Times New Roman" panose="02020603050405020304" pitchFamily="18" charset="0"/>
              </a:rPr>
              <a:t>Модель «Что (кто) делает так же?».</a:t>
            </a:r>
            <a:r>
              <a:rPr lang="ru-RU" sz="2400" dirty="0">
                <a:solidFill>
                  <a:srgbClr val="FF0000"/>
                </a:solidFill>
                <a:effectLst/>
                <a:latin typeface="Times New Roman" panose="02020603050405020304" pitchFamily="18" charset="0"/>
                <a:cs typeface="Times New Roman" panose="02020603050405020304" pitchFamily="18" charset="0"/>
              </a:rPr>
              <a:t/>
            </a:r>
            <a:br>
              <a:rPr lang="ru-RU" sz="2400" dirty="0">
                <a:solidFill>
                  <a:srgbClr val="FF0000"/>
                </a:solidFill>
                <a:effectLst/>
                <a:latin typeface="Times New Roman" panose="02020603050405020304" pitchFamily="18" charset="0"/>
                <a:cs typeface="Times New Roman" panose="02020603050405020304" pitchFamily="18" charset="0"/>
              </a:rPr>
            </a:br>
            <a:r>
              <a:rPr lang="ru-RU" sz="2400" b="0" dirty="0">
                <a:solidFill>
                  <a:prstClr val="black"/>
                </a:solidFill>
                <a:effectLst/>
                <a:latin typeface="Times New Roman" panose="02020603050405020304" pitchFamily="18" charset="0"/>
                <a:cs typeface="Times New Roman" panose="02020603050405020304" pitchFamily="18" charset="0"/>
              </a:rPr>
              <a:t>Ведущий называет объект </a:t>
            </a:r>
            <a:r>
              <a:rPr lang="ru-RU" sz="2400" b="0" dirty="0" smtClean="0">
                <a:solidFill>
                  <a:prstClr val="black"/>
                </a:solidFill>
                <a:effectLst/>
                <a:latin typeface="Times New Roman" panose="02020603050405020304" pitchFamily="18" charset="0"/>
                <a:cs typeface="Times New Roman" panose="02020603050405020304" pitchFamily="18" charset="0"/>
              </a:rPr>
              <a:t>(воробей). Дети называют действия объекта (прыгает). Предлагает перечислить объекты, которые выполняют такие же действия (кузнечик, мячик, заяц, водолаз).</a:t>
            </a:r>
            <a:r>
              <a:rPr lang="ru-RU" sz="2400" b="0" dirty="0">
                <a:solidFill>
                  <a:prstClr val="black"/>
                </a:solidFill>
                <a:effectLst/>
                <a:ea typeface="+mn-ea"/>
                <a:cs typeface="+mn-cs"/>
              </a:rPr>
              <a:t/>
            </a:r>
            <a:br>
              <a:rPr lang="ru-RU" sz="2400" b="0" dirty="0">
                <a:solidFill>
                  <a:prstClr val="black"/>
                </a:solidFill>
                <a:effectLst/>
                <a:ea typeface="+mn-ea"/>
                <a:cs typeface="+mn-cs"/>
              </a:rPr>
            </a:br>
            <a:endParaRPr lang="ru-RU" dirty="0"/>
          </a:p>
        </p:txBody>
      </p:sp>
    </p:spTree>
    <p:extLst>
      <p:ext uri="{BB962C8B-B14F-4D97-AF65-F5344CB8AC3E}">
        <p14:creationId xmlns:p14="http://schemas.microsoft.com/office/powerpoint/2010/main" val="3565394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916832"/>
            <a:ext cx="6614121" cy="2016224"/>
          </a:xfrm>
        </p:spPr>
        <p:txBody>
          <a:bodyPr/>
          <a:lstStyle/>
          <a:p>
            <a:pPr algn="ctr"/>
            <a:r>
              <a:rPr lang="ru-RU" sz="5400" dirty="0" smtClean="0"/>
              <a:t>Желаю успехов!</a:t>
            </a:r>
            <a:endParaRPr lang="ru-RU" sz="5400" dirty="0"/>
          </a:p>
        </p:txBody>
      </p:sp>
    </p:spTree>
    <p:extLst>
      <p:ext uri="{BB962C8B-B14F-4D97-AF65-F5344CB8AC3E}">
        <p14:creationId xmlns:p14="http://schemas.microsoft.com/office/powerpoint/2010/main" val="177959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16632"/>
            <a:ext cx="6512511" cy="648072"/>
          </a:xfrm>
        </p:spPr>
        <p:txBody>
          <a:bodyPr/>
          <a:lstStyle/>
          <a:p>
            <a:pPr marL="0" indent="0">
              <a:buNone/>
            </a:pPr>
            <a:r>
              <a:rPr lang="ru-RU" sz="4400" b="0" dirty="0" smtClean="0">
                <a:solidFill>
                  <a:srgbClr val="002060"/>
                </a:solidFill>
                <a:effectLst/>
                <a:latin typeface="Times New Roman" panose="02020603050405020304" pitchFamily="18" charset="0"/>
                <a:cs typeface="Times New Roman" panose="02020603050405020304" pitchFamily="18" charset="0"/>
              </a:rPr>
              <a:t>Актуальность </a:t>
            </a:r>
            <a:r>
              <a:rPr lang="ru-RU" sz="4400" b="0" dirty="0">
                <a:solidFill>
                  <a:srgbClr val="002060"/>
                </a:solidFill>
                <a:effectLst/>
                <a:latin typeface="Times New Roman" panose="02020603050405020304" pitchFamily="18" charset="0"/>
                <a:cs typeface="Times New Roman" panose="02020603050405020304" pitchFamily="18" charset="0"/>
              </a:rPr>
              <a:t>технологии:</a:t>
            </a:r>
            <a:endParaRPr lang="ru-RU" sz="4400" dirty="0">
              <a:solidFill>
                <a:srgbClr val="002060"/>
              </a:solidFill>
              <a:latin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179512" y="764704"/>
            <a:ext cx="8640960" cy="59046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uFont typeface="Wingdings" pitchFamily="2" charset="2"/>
              <a:buChar char="ü"/>
            </a:pPr>
            <a:endParaRPr lang="ru-RU" sz="2000" dirty="0" smtClean="0">
              <a:solidFill>
                <a:schemeClr val="tx1"/>
              </a:solidFill>
              <a:effectLst/>
              <a:latin typeface="Times New Roman" panose="02020603050405020304" pitchFamily="18" charset="0"/>
              <a:cs typeface="Times New Roman" panose="02020603050405020304" pitchFamily="18" charset="0"/>
            </a:endParaRPr>
          </a:p>
          <a:p>
            <a:pPr algn="ctr">
              <a:buFont typeface="Wingdings" pitchFamily="2" charset="2"/>
              <a:buChar char="ü"/>
            </a:pPr>
            <a:r>
              <a:rPr lang="ru-RU" sz="2000" dirty="0" smtClean="0">
                <a:solidFill>
                  <a:schemeClr val="tx1"/>
                </a:solidFill>
                <a:effectLst/>
                <a:latin typeface="Times New Roman" panose="02020603050405020304" pitchFamily="18" charset="0"/>
                <a:cs typeface="Times New Roman" panose="02020603050405020304" pitchFamily="18" charset="0"/>
              </a:rPr>
              <a:t>Соответствует </a:t>
            </a:r>
            <a:r>
              <a:rPr lang="ru-RU" sz="2000" dirty="0">
                <a:solidFill>
                  <a:schemeClr val="tx1"/>
                </a:solidFill>
                <a:effectLst/>
                <a:latin typeface="Times New Roman" panose="02020603050405020304" pitchFamily="18" charset="0"/>
                <a:cs typeface="Times New Roman" panose="02020603050405020304" pitchFamily="18" charset="0"/>
              </a:rPr>
              <a:t>требованиям к </a:t>
            </a:r>
            <a:r>
              <a:rPr lang="ru-RU" sz="2000" dirty="0" smtClean="0">
                <a:solidFill>
                  <a:schemeClr val="tx1"/>
                </a:solidFill>
                <a:effectLst/>
                <a:latin typeface="Times New Roman" panose="02020603050405020304" pitchFamily="18" charset="0"/>
                <a:cs typeface="Times New Roman" panose="02020603050405020304" pitchFamily="18" charset="0"/>
              </a:rPr>
              <a:t> структуре образовательной </a:t>
            </a:r>
            <a:r>
              <a:rPr lang="ru-RU" sz="2000" dirty="0">
                <a:solidFill>
                  <a:schemeClr val="tx1"/>
                </a:solidFill>
                <a:effectLst/>
                <a:latin typeface="Times New Roman" panose="02020603050405020304" pitchFamily="18" charset="0"/>
                <a:cs typeface="Times New Roman" panose="02020603050405020304" pitchFamily="18" charset="0"/>
              </a:rPr>
              <a:t>программы дошкольного образования и ее </a:t>
            </a:r>
            <a:r>
              <a:rPr lang="ru-RU" sz="2000" dirty="0" smtClean="0">
                <a:solidFill>
                  <a:schemeClr val="tx1"/>
                </a:solidFill>
                <a:effectLst/>
                <a:latin typeface="Times New Roman" panose="02020603050405020304" pitchFamily="18" charset="0"/>
                <a:cs typeface="Times New Roman" panose="02020603050405020304" pitchFamily="18" charset="0"/>
              </a:rPr>
              <a:t>объему: </a:t>
            </a:r>
          </a:p>
          <a:p>
            <a:pPr marL="0" indent="0" algn="ctr">
              <a:buNone/>
            </a:pPr>
            <a:r>
              <a:rPr lang="ru-RU" sz="2000" b="0" dirty="0" smtClean="0">
                <a:solidFill>
                  <a:srgbClr val="FF0000"/>
                </a:solidFill>
                <a:effectLst/>
                <a:latin typeface="Times New Roman" panose="02020603050405020304" pitchFamily="18" charset="0"/>
                <a:cs typeface="Times New Roman" panose="02020603050405020304" pitchFamily="18" charset="0"/>
              </a:rPr>
              <a:t>открывает </a:t>
            </a:r>
            <a:r>
              <a:rPr lang="ru-RU" sz="2000" b="0" dirty="0">
                <a:solidFill>
                  <a:srgbClr val="FF0000"/>
                </a:solidFill>
                <a:effectLst/>
                <a:latin typeface="Times New Roman" panose="02020603050405020304" pitchFamily="18" charset="0"/>
                <a:cs typeface="Times New Roman" panose="02020603050405020304" pitchFamily="18" charset="0"/>
              </a:rPr>
              <a:t>возможности для </a:t>
            </a:r>
            <a:r>
              <a:rPr lang="ru-RU" sz="2000" b="0" dirty="0" smtClean="0">
                <a:solidFill>
                  <a:srgbClr val="FF0000"/>
                </a:solidFill>
                <a:effectLst/>
                <a:latin typeface="Times New Roman" panose="02020603050405020304" pitchFamily="18" charset="0"/>
                <a:cs typeface="Times New Roman" panose="02020603050405020304" pitchFamily="18" charset="0"/>
              </a:rPr>
              <a:t>  </a:t>
            </a:r>
            <a:r>
              <a:rPr lang="ru-RU" sz="2000" b="0" dirty="0">
                <a:solidFill>
                  <a:srgbClr val="FF0000"/>
                </a:solidFill>
                <a:effectLst/>
                <a:latin typeface="Times New Roman" panose="02020603050405020304" pitchFamily="18" charset="0"/>
                <a:cs typeface="Times New Roman" panose="02020603050405020304" pitchFamily="18" charset="0"/>
              </a:rPr>
              <a:t>личностного </a:t>
            </a:r>
            <a:r>
              <a:rPr lang="ru-RU" sz="2000" b="0" dirty="0" smtClean="0">
                <a:solidFill>
                  <a:srgbClr val="FF0000"/>
                </a:solidFill>
                <a:effectLst/>
                <a:latin typeface="Times New Roman" panose="02020603050405020304" pitchFamily="18" charset="0"/>
                <a:cs typeface="Times New Roman" panose="02020603050405020304" pitchFamily="18" charset="0"/>
              </a:rPr>
              <a:t>развития ребенка, </a:t>
            </a:r>
            <a:r>
              <a:rPr lang="ru-RU" sz="2000" b="0" dirty="0">
                <a:solidFill>
                  <a:srgbClr val="FF0000"/>
                </a:solidFill>
                <a:effectLst/>
                <a:latin typeface="Times New Roman" panose="02020603050405020304" pitchFamily="18" charset="0"/>
                <a:cs typeface="Times New Roman" panose="02020603050405020304" pitchFamily="18" charset="0"/>
              </a:rPr>
              <a:t>развития инициативы и творческих способностей на основе сотрудничества со взрослыми и сверстниками </a:t>
            </a:r>
            <a:r>
              <a:rPr lang="ru-RU" sz="2000" b="0" dirty="0" smtClean="0">
                <a:solidFill>
                  <a:srgbClr val="FF0000"/>
                </a:solidFill>
                <a:effectLst/>
                <a:latin typeface="Times New Roman" panose="02020603050405020304" pitchFamily="18" charset="0"/>
                <a:cs typeface="Times New Roman" panose="02020603050405020304" pitchFamily="18" charset="0"/>
              </a:rPr>
              <a:t>в процессе игры;</a:t>
            </a:r>
            <a:endParaRPr lang="ru-RU" sz="2000" b="0" dirty="0">
              <a:solidFill>
                <a:srgbClr val="FF0000"/>
              </a:solidFill>
              <a:effectLst/>
              <a:latin typeface="Times New Roman" panose="02020603050405020304" pitchFamily="18" charset="0"/>
              <a:cs typeface="Times New Roman" panose="02020603050405020304" pitchFamily="18" charset="0"/>
            </a:endParaRPr>
          </a:p>
          <a:p>
            <a:pPr algn="ctr">
              <a:buFont typeface="Wingdings" pitchFamily="2" charset="2"/>
              <a:buChar char="ü"/>
            </a:pPr>
            <a:r>
              <a:rPr lang="ru-RU" sz="2000" dirty="0">
                <a:solidFill>
                  <a:schemeClr val="tx1"/>
                </a:solidFill>
                <a:effectLst/>
                <a:latin typeface="Times New Roman" panose="02020603050405020304" pitchFamily="18" charset="0"/>
                <a:cs typeface="Times New Roman" panose="02020603050405020304" pitchFamily="18" charset="0"/>
              </a:rPr>
              <a:t>Соответствует требованиям к условиям реализации основной образовательной программы дошкольного </a:t>
            </a:r>
            <a:r>
              <a:rPr lang="ru-RU" sz="2000" dirty="0" smtClean="0">
                <a:solidFill>
                  <a:schemeClr val="tx1"/>
                </a:solidFill>
                <a:effectLst/>
                <a:latin typeface="Times New Roman" panose="02020603050405020304" pitchFamily="18" charset="0"/>
                <a:cs typeface="Times New Roman" panose="02020603050405020304" pitchFamily="18" charset="0"/>
              </a:rPr>
              <a:t>образования: </a:t>
            </a:r>
            <a:r>
              <a:rPr lang="ru-RU" sz="2000" b="0" dirty="0" smtClean="0">
                <a:solidFill>
                  <a:srgbClr val="FF0000"/>
                </a:solidFill>
                <a:effectLst/>
                <a:latin typeface="Times New Roman" panose="02020603050405020304" pitchFamily="18" charset="0"/>
                <a:cs typeface="Times New Roman" panose="02020603050405020304" pitchFamily="18" charset="0"/>
              </a:rPr>
              <a:t>образовательная деятельность выстраивается на </a:t>
            </a:r>
            <a:r>
              <a:rPr lang="ru-RU" sz="2000" b="0" dirty="0">
                <a:solidFill>
                  <a:srgbClr val="FF0000"/>
                </a:solidFill>
                <a:effectLst/>
                <a:latin typeface="Times New Roman" panose="02020603050405020304" pitchFamily="18" charset="0"/>
                <a:cs typeface="Times New Roman" panose="02020603050405020304" pitchFamily="18" charset="0"/>
              </a:rPr>
              <a:t>основе взаимодействия взрослых с </a:t>
            </a:r>
            <a:r>
              <a:rPr lang="ru-RU" sz="2000" b="0" dirty="0" smtClean="0">
                <a:solidFill>
                  <a:srgbClr val="FF0000"/>
                </a:solidFill>
                <a:effectLst/>
                <a:latin typeface="Times New Roman" panose="02020603050405020304" pitchFamily="18" charset="0"/>
                <a:cs typeface="Times New Roman" panose="02020603050405020304" pitchFamily="18" charset="0"/>
              </a:rPr>
              <a:t>детьми;</a:t>
            </a:r>
          </a:p>
          <a:p>
            <a:pPr algn="ctr">
              <a:buFont typeface="Wingdings" pitchFamily="2" charset="2"/>
              <a:buChar char="ü"/>
            </a:pPr>
            <a:r>
              <a:rPr lang="ru-RU" sz="2000" dirty="0" smtClean="0">
                <a:solidFill>
                  <a:schemeClr val="tx1"/>
                </a:solidFill>
                <a:effectLst/>
                <a:latin typeface="Times New Roman" panose="02020603050405020304" pitchFamily="18" charset="0"/>
                <a:cs typeface="Times New Roman" panose="02020603050405020304" pitchFamily="18" charset="0"/>
              </a:rPr>
              <a:t>Соответствует требованиям  к результатам освоения основной образовательной программы дошкольного образования на этапе завершения дошкольного образования:  </a:t>
            </a:r>
          </a:p>
          <a:p>
            <a:pPr marL="0" indent="0" algn="ctr">
              <a:buNone/>
            </a:pPr>
            <a:r>
              <a:rPr lang="ru-RU" sz="2000" b="0" dirty="0" smtClean="0">
                <a:solidFill>
                  <a:srgbClr val="FF0000"/>
                </a:solidFill>
                <a:effectLst/>
                <a:latin typeface="Times New Roman" panose="02020603050405020304" pitchFamily="18" charset="0"/>
                <a:cs typeface="Times New Roman" panose="02020603050405020304" pitchFamily="18" charset="0"/>
              </a:rPr>
              <a:t>ребенок </a:t>
            </a:r>
            <a:r>
              <a:rPr lang="ru-RU" sz="2000" b="0" dirty="0">
                <a:solidFill>
                  <a:srgbClr val="FF0000"/>
                </a:solidFill>
                <a:effectLst/>
                <a:latin typeface="Times New Roman" panose="02020603050405020304" pitchFamily="18" charset="0"/>
                <a:cs typeface="Times New Roman" panose="02020603050405020304" pitchFamily="18" charset="0"/>
              </a:rPr>
              <a:t>обладает развитым воображением, </a:t>
            </a:r>
            <a:r>
              <a:rPr lang="ru-RU" sz="2000" b="0" dirty="0" smtClean="0">
                <a:solidFill>
                  <a:srgbClr val="FF0000"/>
                </a:solidFill>
                <a:effectLst/>
                <a:latin typeface="Times New Roman" panose="02020603050405020304" pitchFamily="18" charset="0"/>
                <a:cs typeface="Times New Roman" panose="02020603050405020304" pitchFamily="18" charset="0"/>
              </a:rPr>
              <a:t>владеет </a:t>
            </a:r>
            <a:r>
              <a:rPr lang="ru-RU" sz="2000" b="0" dirty="0">
                <a:solidFill>
                  <a:srgbClr val="FF0000"/>
                </a:solidFill>
                <a:effectLst/>
                <a:latin typeface="Times New Roman" panose="02020603050405020304" pitchFamily="18" charset="0"/>
                <a:cs typeface="Times New Roman" panose="02020603050405020304" pitchFamily="18" charset="0"/>
              </a:rPr>
              <a:t>разными формами и видами игры, </a:t>
            </a:r>
            <a:r>
              <a:rPr lang="ru-RU" sz="2000" b="0" dirty="0" smtClean="0">
                <a:solidFill>
                  <a:srgbClr val="FF0000"/>
                </a:solidFill>
                <a:effectLst/>
                <a:latin typeface="Times New Roman" panose="02020603050405020304" pitchFamily="18" charset="0"/>
                <a:cs typeface="Times New Roman" panose="02020603050405020304" pitchFamily="18" charset="0"/>
              </a:rPr>
              <a:t>умеет </a:t>
            </a:r>
            <a:r>
              <a:rPr lang="ru-RU" sz="2000" b="0" dirty="0">
                <a:solidFill>
                  <a:srgbClr val="FF0000"/>
                </a:solidFill>
                <a:effectLst/>
                <a:latin typeface="Times New Roman" panose="02020603050405020304" pitchFamily="18" charset="0"/>
                <a:cs typeface="Times New Roman" panose="02020603050405020304" pitchFamily="18" charset="0"/>
              </a:rPr>
              <a:t>подчиняться разным правилам и социальным нормам;</a:t>
            </a:r>
          </a:p>
          <a:p>
            <a:pPr marL="0" indent="0" algn="ctr">
              <a:buNone/>
            </a:pPr>
            <a:r>
              <a:rPr lang="ru-RU" sz="2000" b="0" dirty="0" smtClean="0">
                <a:solidFill>
                  <a:srgbClr val="FF0000"/>
                </a:solidFill>
                <a:effectLst/>
                <a:latin typeface="Times New Roman" panose="02020603050405020304" pitchFamily="18" charset="0"/>
                <a:cs typeface="Times New Roman" panose="02020603050405020304" pitchFamily="18" charset="0"/>
              </a:rPr>
              <a:t>достаточно </a:t>
            </a:r>
            <a:r>
              <a:rPr lang="ru-RU" sz="2000" b="0" dirty="0">
                <a:solidFill>
                  <a:srgbClr val="FF0000"/>
                </a:solidFill>
                <a:effectLst/>
                <a:latin typeface="Times New Roman" panose="02020603050405020304" pitchFamily="18" charset="0"/>
                <a:cs typeface="Times New Roman" panose="02020603050405020304" pitchFamily="18" charset="0"/>
              </a:rPr>
              <a:t>хорошо владеет устной </a:t>
            </a:r>
            <a:r>
              <a:rPr lang="ru-RU" sz="2000" b="0" dirty="0" smtClean="0">
                <a:solidFill>
                  <a:srgbClr val="FF0000"/>
                </a:solidFill>
                <a:effectLst/>
                <a:latin typeface="Times New Roman" panose="02020603050405020304" pitchFamily="18" charset="0"/>
                <a:cs typeface="Times New Roman" panose="02020603050405020304" pitchFamily="18" charset="0"/>
              </a:rPr>
              <a:t>речью</a:t>
            </a:r>
            <a:r>
              <a:rPr lang="ru-RU" sz="2000" b="0" dirty="0">
                <a:solidFill>
                  <a:srgbClr val="FF0000"/>
                </a:solidFill>
                <a:effectLst/>
              </a:rPr>
              <a:t>.</a:t>
            </a:r>
            <a:r>
              <a:rPr lang="ru-RU" sz="2000" b="0" dirty="0" smtClean="0">
                <a:solidFill>
                  <a:srgbClr val="FF0000"/>
                </a:solidFill>
                <a:effectLst/>
              </a:rPr>
              <a:t> </a:t>
            </a:r>
            <a:endParaRPr lang="ru-RU" sz="2000" b="0" dirty="0" smtClean="0">
              <a:solidFill>
                <a:srgbClr val="FF0000"/>
              </a:solidFill>
              <a:effectLst/>
              <a:latin typeface="Monotype Corsiva" pitchFamily="66" charset="0"/>
            </a:endParaRPr>
          </a:p>
        </p:txBody>
      </p:sp>
    </p:spTree>
    <p:extLst>
      <p:ext uri="{BB962C8B-B14F-4D97-AF65-F5344CB8AC3E}">
        <p14:creationId xmlns:p14="http://schemas.microsoft.com/office/powerpoint/2010/main" val="25463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992888" cy="2232248"/>
          </a:xfrm>
        </p:spPr>
        <p:txBody>
          <a:bodyPr/>
          <a:lstStyle/>
          <a:p>
            <a:pPr marL="0" indent="0">
              <a:buNone/>
            </a:pPr>
            <a:r>
              <a:rPr lang="ru-RU" sz="3600" b="0" dirty="0" smtClean="0">
                <a:solidFill>
                  <a:srgbClr val="FF0000"/>
                </a:solidFill>
                <a:effectLst/>
                <a:latin typeface="Times New Roman" panose="02020603050405020304" pitchFamily="18" charset="0"/>
                <a:cs typeface="Times New Roman" panose="02020603050405020304" pitchFamily="18" charset="0"/>
              </a:rPr>
              <a:t>Проблема: </a:t>
            </a:r>
            <a:br>
              <a:rPr lang="ru-RU" sz="3600" b="0" dirty="0" smtClean="0">
                <a:solidFill>
                  <a:srgbClr val="FF0000"/>
                </a:solidFill>
                <a:effectLst/>
                <a:latin typeface="Times New Roman" panose="02020603050405020304" pitchFamily="18" charset="0"/>
                <a:cs typeface="Times New Roman" panose="02020603050405020304" pitchFamily="18" charset="0"/>
              </a:rPr>
            </a:br>
            <a:r>
              <a:rPr lang="ru-RU" sz="3600" b="0" dirty="0" smtClean="0">
                <a:solidFill>
                  <a:srgbClr val="002060"/>
                </a:solidFill>
                <a:effectLst/>
                <a:latin typeface="Times New Roman" panose="02020603050405020304" pitchFamily="18" charset="0"/>
                <a:cs typeface="Times New Roman" panose="02020603050405020304" pitchFamily="18" charset="0"/>
              </a:rPr>
              <a:t>дошкольники редко используют</a:t>
            </a:r>
            <a:br>
              <a:rPr lang="ru-RU" sz="3600" b="0" dirty="0" smtClean="0">
                <a:solidFill>
                  <a:srgbClr val="002060"/>
                </a:solidFill>
                <a:effectLst/>
                <a:latin typeface="Times New Roman" panose="02020603050405020304" pitchFamily="18" charset="0"/>
                <a:cs typeface="Times New Roman" panose="02020603050405020304" pitchFamily="18" charset="0"/>
              </a:rPr>
            </a:br>
            <a:r>
              <a:rPr lang="ru-RU" sz="3600" b="0" dirty="0" smtClean="0">
                <a:solidFill>
                  <a:srgbClr val="002060"/>
                </a:solidFill>
                <a:effectLst/>
                <a:latin typeface="Times New Roman" panose="02020603050405020304" pitchFamily="18" charset="0"/>
                <a:cs typeface="Times New Roman" panose="02020603050405020304" pitchFamily="18" charset="0"/>
              </a:rPr>
              <a:t>в речи образные характеристики.</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323528" y="2492896"/>
            <a:ext cx="7416824" cy="396044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3600" b="0" dirty="0" smtClean="0">
                <a:solidFill>
                  <a:srgbClr val="FF0000"/>
                </a:solidFill>
                <a:effectLst/>
                <a:latin typeface="Times New Roman" panose="02020603050405020304" pitchFamily="18" charset="0"/>
                <a:cs typeface="Times New Roman" panose="02020603050405020304" pitchFamily="18" charset="0"/>
              </a:rPr>
              <a:t>Гипотеза: (с точки зрения авторов технологии)</a:t>
            </a:r>
            <a:br>
              <a:rPr lang="ru-RU" sz="3600" b="0" dirty="0" smtClean="0">
                <a:solidFill>
                  <a:srgbClr val="FF0000"/>
                </a:solidFill>
                <a:effectLst/>
                <a:latin typeface="Times New Roman" panose="02020603050405020304" pitchFamily="18" charset="0"/>
                <a:cs typeface="Times New Roman" panose="02020603050405020304" pitchFamily="18" charset="0"/>
              </a:rPr>
            </a:br>
            <a:r>
              <a:rPr lang="ru-RU" sz="3200" b="0" dirty="0" smtClean="0">
                <a:solidFill>
                  <a:srgbClr val="002060"/>
                </a:solidFill>
                <a:effectLst/>
                <a:latin typeface="Times New Roman" panose="02020603050405020304" pitchFamily="18" charset="0"/>
                <a:cs typeface="Times New Roman" panose="02020603050405020304" pitchFamily="18" charset="0"/>
              </a:rPr>
              <a:t>дети дошкольного возраста будут использовать в речи образные характеристики, если будут активно включены в творческую речевую деятельность.</a:t>
            </a:r>
            <a:endParaRPr lang="ru-RU"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131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6408712"/>
          </a:xfrm>
        </p:spPr>
        <p:txBody>
          <a:bodyPr/>
          <a:lstStyle/>
          <a:p>
            <a:pPr marL="0" indent="0" algn="ctr">
              <a:buNone/>
            </a:pPr>
            <a:r>
              <a:rPr lang="ru-RU" sz="4400" b="0" dirty="0" smtClean="0">
                <a:solidFill>
                  <a:srgbClr val="FF0000"/>
                </a:solidFill>
                <a:effectLst/>
                <a:latin typeface="Times New Roman" panose="02020603050405020304" pitchFamily="18" charset="0"/>
                <a:cs typeface="Times New Roman" panose="02020603050405020304" pitchFamily="18" charset="0"/>
              </a:rPr>
              <a:t>Технология обучения детей образной речи:</a:t>
            </a:r>
            <a:endParaRPr lang="ru-RU" dirty="0">
              <a:latin typeface="Times New Roman" panose="02020603050405020304" pitchFamily="18" charset="0"/>
              <a:cs typeface="Times New Roman" panose="02020603050405020304" pitchFamily="18" charset="0"/>
            </a:endParaRPr>
          </a:p>
        </p:txBody>
      </p:sp>
      <p:cxnSp>
        <p:nvCxnSpPr>
          <p:cNvPr id="4" name="Прямая со стрелкой 3"/>
          <p:cNvCxnSpPr/>
          <p:nvPr/>
        </p:nvCxnSpPr>
        <p:spPr>
          <a:xfrm flipH="1">
            <a:off x="1619672" y="1628800"/>
            <a:ext cx="1008112" cy="1368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Прямая со стрелкой 8"/>
          <p:cNvCxnSpPr/>
          <p:nvPr/>
        </p:nvCxnSpPr>
        <p:spPr>
          <a:xfrm>
            <a:off x="4572000" y="1628800"/>
            <a:ext cx="0" cy="15205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Прямая со стрелкой 9"/>
          <p:cNvCxnSpPr/>
          <p:nvPr/>
        </p:nvCxnSpPr>
        <p:spPr>
          <a:xfrm>
            <a:off x="6732240" y="1628800"/>
            <a:ext cx="504056" cy="1368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Прямоугольник 12"/>
          <p:cNvSpPr/>
          <p:nvPr/>
        </p:nvSpPr>
        <p:spPr>
          <a:xfrm>
            <a:off x="899592" y="3149352"/>
            <a:ext cx="1728192" cy="207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Обучение детей составлению сравнений </a:t>
            </a:r>
          </a:p>
          <a:p>
            <a:pPr algn="ctr"/>
            <a:r>
              <a:rPr lang="ru-RU" dirty="0" smtClean="0">
                <a:latin typeface="Times New Roman" panose="02020603050405020304" pitchFamily="18" charset="0"/>
                <a:cs typeface="Times New Roman" panose="02020603050405020304" pitchFamily="18" charset="0"/>
              </a:rPr>
              <a:t>С 3-х лет</a:t>
            </a:r>
            <a:endParaRPr lang="ru-RU"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707904" y="3149352"/>
            <a:ext cx="1728192" cy="207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Обучение детей составлению загадок</a:t>
            </a:r>
          </a:p>
          <a:p>
            <a:pPr algn="ctr"/>
            <a:r>
              <a:rPr lang="ru-RU" dirty="0" smtClean="0">
                <a:latin typeface="Times New Roman" panose="02020603050405020304" pitchFamily="18" charset="0"/>
                <a:cs typeface="Times New Roman" panose="02020603050405020304" pitchFamily="18" charset="0"/>
              </a:rPr>
              <a:t>С 3,5 лет</a:t>
            </a:r>
            <a:endParaRPr lang="ru-RU"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6228184" y="3168570"/>
            <a:ext cx="1728192" cy="207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Обучение детей составлению метафор</a:t>
            </a:r>
          </a:p>
          <a:p>
            <a:pPr algn="ctr"/>
            <a:r>
              <a:rPr lang="ru-RU" dirty="0" smtClean="0">
                <a:latin typeface="Times New Roman" panose="02020603050405020304" pitchFamily="18" charset="0"/>
                <a:cs typeface="Times New Roman" panose="02020603050405020304" pitchFamily="18" charset="0"/>
              </a:rPr>
              <a:t>С 6-7 лет</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308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08912" cy="6264696"/>
          </a:xfrm>
        </p:spPr>
        <p:txBody>
          <a:bodyPr/>
          <a:lstStyle/>
          <a:p>
            <a:pPr marL="0" indent="0" algn="ctr">
              <a:buNone/>
            </a:pPr>
            <a:r>
              <a:rPr lang="ru-RU" sz="4000" b="0" dirty="0" smtClean="0">
                <a:solidFill>
                  <a:srgbClr val="002060"/>
                </a:solidFill>
                <a:effectLst/>
                <a:latin typeface="Times New Roman" panose="02020603050405020304" pitchFamily="18" charset="0"/>
                <a:cs typeface="Times New Roman" panose="02020603050405020304" pitchFamily="18" charset="0"/>
              </a:rPr>
              <a:t>1 этап. Обучение детей составлению сравнений.</a:t>
            </a:r>
            <a:br>
              <a:rPr lang="ru-RU" sz="4000" b="0" dirty="0" smtClean="0">
                <a:solidFill>
                  <a:srgbClr val="002060"/>
                </a:solidFill>
                <a:effectLst/>
                <a:latin typeface="Times New Roman" panose="02020603050405020304" pitchFamily="18" charset="0"/>
                <a:cs typeface="Times New Roman" panose="02020603050405020304" pitchFamily="18" charset="0"/>
              </a:rPr>
            </a:br>
            <a:r>
              <a:rPr lang="ru-RU" sz="4000" b="0" dirty="0" smtClean="0">
                <a:solidFill>
                  <a:srgbClr val="002060"/>
                </a:solidFill>
                <a:effectLst/>
                <a:latin typeface="Times New Roman" panose="02020603050405020304" pitchFamily="18" charset="0"/>
                <a:cs typeface="Times New Roman" panose="02020603050405020304" pitchFamily="18" charset="0"/>
              </a:rPr>
              <a:t/>
            </a:r>
            <a:br>
              <a:rPr lang="ru-RU" sz="4000" b="0" dirty="0" smtClean="0">
                <a:solidFill>
                  <a:srgbClr val="002060"/>
                </a:solidFill>
                <a:effectLst/>
                <a:latin typeface="Times New Roman" panose="02020603050405020304" pitchFamily="18" charset="0"/>
                <a:cs typeface="Times New Roman" panose="02020603050405020304" pitchFamily="18" charset="0"/>
              </a:rPr>
            </a:br>
            <a:r>
              <a:rPr lang="ru-RU" sz="3200" b="0" dirty="0" smtClean="0">
                <a:solidFill>
                  <a:srgbClr val="FF0000"/>
                </a:solidFill>
                <a:effectLst/>
                <a:latin typeface="Times New Roman" panose="02020603050405020304" pitchFamily="18" charset="0"/>
                <a:cs typeface="Times New Roman" panose="02020603050405020304" pitchFamily="18" charset="0"/>
              </a:rPr>
              <a:t>Методика обучения составлению сравнений:</a:t>
            </a:r>
            <a:r>
              <a:rPr lang="ru-RU" sz="3200" b="0" dirty="0" smtClean="0">
                <a:solidFill>
                  <a:schemeClr val="tx1"/>
                </a:solidFill>
                <a:effectLst/>
                <a:latin typeface="Times New Roman" panose="02020603050405020304" pitchFamily="18" charset="0"/>
                <a:cs typeface="Times New Roman" panose="02020603050405020304" pitchFamily="18" charset="0"/>
              </a:rPr>
              <a:t> воспитатель называет какой-либо объект, обозначает его признак (</a:t>
            </a:r>
            <a:r>
              <a:rPr lang="ru-RU" sz="3200" b="0" u="sng" dirty="0" smtClean="0">
                <a:solidFill>
                  <a:schemeClr val="tx1"/>
                </a:solidFill>
                <a:effectLst/>
                <a:latin typeface="Times New Roman" panose="02020603050405020304" pitchFamily="18" charset="0"/>
                <a:cs typeface="Times New Roman" panose="02020603050405020304" pitchFamily="18" charset="0"/>
              </a:rPr>
              <a:t>цвет</a:t>
            </a:r>
            <a:r>
              <a:rPr lang="ru-RU" sz="3200" b="0" dirty="0" smtClean="0">
                <a:solidFill>
                  <a:schemeClr val="tx1"/>
                </a:solidFill>
                <a:effectLst/>
                <a:latin typeface="Times New Roman" panose="02020603050405020304" pitchFamily="18" charset="0"/>
                <a:cs typeface="Times New Roman" panose="02020603050405020304" pitchFamily="18" charset="0"/>
              </a:rPr>
              <a:t>, форма, вкус, звук, температура), значение признака, предлагает детям назвать объекты с данным значением признака.</a:t>
            </a:r>
            <a:r>
              <a:rPr lang="ru-RU" sz="4000" b="0" dirty="0" smtClean="0">
                <a:solidFill>
                  <a:srgbClr val="002060"/>
                </a:solidFill>
                <a:effectLst/>
                <a:latin typeface="Times New Roman" panose="02020603050405020304" pitchFamily="18" charset="0"/>
                <a:cs typeface="Times New Roman" panose="02020603050405020304" pitchFamily="18" charset="0"/>
              </a:rPr>
              <a:t/>
            </a:r>
            <a:br>
              <a:rPr lang="ru-RU" sz="4000" b="0" dirty="0" smtClean="0">
                <a:solidFill>
                  <a:srgbClr val="002060"/>
                </a:solidFill>
                <a:effectLst/>
                <a:latin typeface="Times New Roman" panose="02020603050405020304" pitchFamily="18" charset="0"/>
                <a:cs typeface="Times New Roman" panose="02020603050405020304" pitchFamily="18" charset="0"/>
              </a:rPr>
            </a:br>
            <a:endParaRPr lang="ru-RU"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997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71613121"/>
              </p:ext>
            </p:extLst>
          </p:nvPr>
        </p:nvGraphicFramePr>
        <p:xfrm>
          <a:off x="395536" y="160583"/>
          <a:ext cx="8463632" cy="6436769"/>
        </p:xfrm>
        <a:graphic>
          <a:graphicData uri="http://schemas.openxmlformats.org/drawingml/2006/table">
            <a:tbl>
              <a:tblPr firstRow="1" bandRow="1">
                <a:tableStyleId>{BC89EF96-8CEA-46FF-86C4-4CE0E7609802}</a:tableStyleId>
              </a:tblPr>
              <a:tblGrid>
                <a:gridCol w="2016224"/>
                <a:gridCol w="3168352"/>
                <a:gridCol w="3279056"/>
              </a:tblGrid>
              <a:tr h="1625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t>Это</a:t>
                      </a:r>
                      <a:r>
                        <a:rPr lang="ru-RU" sz="2000" baseline="0" dirty="0" smtClean="0"/>
                        <a:t> кто (что)?</a:t>
                      </a:r>
                      <a:r>
                        <a:rPr lang="ru-RU" sz="5400" dirty="0" smtClean="0"/>
                        <a:t>   </a:t>
                      </a:r>
                      <a:endParaRPr lang="ru-RU" sz="6600" dirty="0"/>
                    </a:p>
                  </a:txBody>
                  <a:tcPr/>
                </a:tc>
                <a:tc>
                  <a:txBody>
                    <a:bodyPr/>
                    <a:lstStyle/>
                    <a:p>
                      <a:endParaRPr lang="ru-RU" dirty="0"/>
                    </a:p>
                  </a:txBody>
                  <a:tcPr/>
                </a:tc>
                <a:tc>
                  <a:txBody>
                    <a:bodyPr/>
                    <a:lstStyle/>
                    <a:p>
                      <a:endParaRPr lang="ru-RU" dirty="0"/>
                    </a:p>
                  </a:txBody>
                  <a:tcPr/>
                </a:tc>
              </a:tr>
              <a:tr h="2152428">
                <a:tc>
                  <a:txBody>
                    <a:bodyPr/>
                    <a:lstStyle/>
                    <a:p>
                      <a:r>
                        <a:rPr lang="ru-RU" dirty="0" smtClean="0"/>
                        <a:t>По какому признаку мы будем сравнивать цыпленка?</a:t>
                      </a:r>
                      <a:endParaRPr lang="ru-RU" dirty="0"/>
                    </a:p>
                  </a:txBody>
                  <a:tcPr/>
                </a:tc>
                <a:tc>
                  <a:txBody>
                    <a:bodyPr/>
                    <a:lstStyle/>
                    <a:p>
                      <a:endParaRPr lang="ru-RU" dirty="0"/>
                    </a:p>
                  </a:txBody>
                  <a:tcPr/>
                </a:tc>
                <a:tc>
                  <a:txBody>
                    <a:bodyPr/>
                    <a:lstStyle/>
                    <a:p>
                      <a:endParaRPr lang="ru-RU" dirty="0"/>
                    </a:p>
                  </a:txBody>
                  <a:tcPr/>
                </a:tc>
              </a:tr>
              <a:tr h="1070704">
                <a:tc>
                  <a:txBody>
                    <a:bodyPr/>
                    <a:lstStyle/>
                    <a:p>
                      <a:r>
                        <a:rPr lang="ru-RU" dirty="0" smtClean="0"/>
                        <a:t>Какой по цвету цыпленок?</a:t>
                      </a:r>
                      <a:endParaRPr lang="ru-RU" dirty="0"/>
                    </a:p>
                  </a:txBody>
                  <a:tcPr/>
                </a:tc>
                <a:tc>
                  <a:txBody>
                    <a:bodyPr/>
                    <a:lstStyle/>
                    <a:p>
                      <a:endParaRPr lang="ru-RU" dirty="0"/>
                    </a:p>
                  </a:txBody>
                  <a:tcPr/>
                </a:tc>
                <a:tc>
                  <a:txBody>
                    <a:bodyPr/>
                    <a:lstStyle/>
                    <a:p>
                      <a:endParaRPr lang="ru-RU" dirty="0"/>
                    </a:p>
                  </a:txBody>
                  <a:tcPr/>
                </a:tc>
              </a:tr>
              <a:tr h="15885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Кто еще может быть такой же по цвету, как цыпленок?</a:t>
                      </a:r>
                    </a:p>
                    <a:p>
                      <a:endParaRPr lang="ru-RU" dirty="0"/>
                    </a:p>
                  </a:txBody>
                  <a:tcPr/>
                </a:tc>
                <a:tc>
                  <a:txBody>
                    <a:bodyPr/>
                    <a:lstStyle/>
                    <a:p>
                      <a:r>
                        <a:rPr lang="ru-RU" dirty="0" smtClean="0"/>
                        <a:t>   </a:t>
                      </a:r>
                      <a:endParaRPr lang="ru-RU" dirty="0"/>
                    </a:p>
                  </a:txBody>
                  <a:tcPr/>
                </a:tc>
                <a:tc>
                  <a:txBody>
                    <a:bodyPr/>
                    <a:lstStyle/>
                    <a:p>
                      <a:endParaRPr lang="ru-RU" dirty="0"/>
                    </a:p>
                  </a:txBody>
                  <a:tcPr/>
                </a:tc>
              </a:tr>
            </a:tbl>
          </a:graphicData>
        </a:graphic>
      </p:graphicFrame>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988840"/>
            <a:ext cx="1090048" cy="67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3028156"/>
            <a:ext cx="1065070" cy="85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3444" y="2924944"/>
            <a:ext cx="884540" cy="88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1991967"/>
            <a:ext cx="1025880" cy="182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Равнобедренный треугольник 2"/>
          <p:cNvSpPr/>
          <p:nvPr/>
        </p:nvSpPr>
        <p:spPr>
          <a:xfrm>
            <a:off x="7020272" y="4077072"/>
            <a:ext cx="598290" cy="843649"/>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1746" y="5086445"/>
            <a:ext cx="1080193" cy="718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5445224"/>
            <a:ext cx="1086318" cy="814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4603" y="5660424"/>
            <a:ext cx="845869" cy="864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1760" y="1931071"/>
            <a:ext cx="921865" cy="92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6810" y="2204864"/>
            <a:ext cx="1225550" cy="1225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62"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1939" y="711860"/>
            <a:ext cx="926405" cy="97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3727" y="836712"/>
            <a:ext cx="1079754" cy="103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188640"/>
            <a:ext cx="9144000" cy="523220"/>
          </a:xfrm>
          <a:prstGeom prst="rect">
            <a:avLst/>
          </a:prstGeom>
          <a:noFill/>
        </p:spPr>
        <p:txBody>
          <a:bodyPr wrap="square" lIns="91440" tIns="45720" rIns="91440" bIns="45720">
            <a:spAutoFit/>
          </a:bodyPr>
          <a:lstStyle/>
          <a:p>
            <a:pPr algn="ctr"/>
            <a:r>
              <a:rPr lang="ru-RU" sz="2800" b="1"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Модель составления сравнений про цыпленка  </a:t>
            </a:r>
            <a:endParaRPr lang="ru-RU"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64"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6485" y="5378475"/>
            <a:ext cx="48736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31840" y="5178637"/>
            <a:ext cx="1375100" cy="134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49372" y="4077072"/>
            <a:ext cx="734596" cy="72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4427984" y="5626079"/>
            <a:ext cx="666733" cy="32320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dirty="0" smtClean="0"/>
              <a:t>….</a:t>
            </a:r>
            <a:endParaRPr lang="ru-RU" dirty="0"/>
          </a:p>
        </p:txBody>
      </p:sp>
    </p:spTree>
    <p:extLst>
      <p:ext uri="{BB962C8B-B14F-4D97-AF65-F5344CB8AC3E}">
        <p14:creationId xmlns:p14="http://schemas.microsoft.com/office/powerpoint/2010/main" val="275669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7776864" cy="4896544"/>
          </a:xfrm>
        </p:spPr>
        <p:txBody>
          <a:bodyPr/>
          <a:lstStyle/>
          <a:p>
            <a:pPr marL="0" indent="0" algn="ctr">
              <a:buNone/>
            </a:pPr>
            <a:r>
              <a:rPr lang="ru-RU" sz="4400" b="0" dirty="0" smtClean="0">
                <a:solidFill>
                  <a:srgbClr val="FF0000"/>
                </a:solidFill>
                <a:effectLst/>
                <a:latin typeface="Times New Roman" panose="02020603050405020304" pitchFamily="18" charset="0"/>
                <a:cs typeface="Times New Roman" panose="02020603050405020304" pitchFamily="18" charset="0"/>
              </a:rPr>
              <a:t/>
            </a:r>
            <a:br>
              <a:rPr lang="ru-RU" sz="4400" b="0" dirty="0" smtClean="0">
                <a:solidFill>
                  <a:srgbClr val="FF0000"/>
                </a:solidFill>
                <a:effectLst/>
                <a:latin typeface="Times New Roman" panose="02020603050405020304" pitchFamily="18" charset="0"/>
                <a:cs typeface="Times New Roman" panose="02020603050405020304" pitchFamily="18" charset="0"/>
              </a:rPr>
            </a:br>
            <a:r>
              <a:rPr lang="ru-RU" sz="4400" b="0" dirty="0" smtClean="0">
                <a:solidFill>
                  <a:srgbClr val="FF0000"/>
                </a:solidFill>
                <a:effectLst/>
                <a:latin typeface="Times New Roman" panose="02020603050405020304" pitchFamily="18" charset="0"/>
                <a:cs typeface="Times New Roman" panose="02020603050405020304" pitchFamily="18" charset="0"/>
              </a:rPr>
              <a:t>Составленная фраза сравнения: </a:t>
            </a:r>
            <a:r>
              <a:rPr lang="ru-RU" sz="6000" b="0" dirty="0" smtClean="0">
                <a:solidFill>
                  <a:srgbClr val="FF0000"/>
                </a:solidFill>
                <a:effectLst/>
                <a:latin typeface="Times New Roman" panose="02020603050405020304" pitchFamily="18" charset="0"/>
                <a:cs typeface="Times New Roman" panose="02020603050405020304" pitchFamily="18" charset="0"/>
              </a:rPr>
              <a:t/>
            </a:r>
            <a:br>
              <a:rPr lang="ru-RU" sz="6000" b="0" dirty="0" smtClean="0">
                <a:solidFill>
                  <a:srgbClr val="FF0000"/>
                </a:solidFill>
                <a:effectLst/>
                <a:latin typeface="Times New Roman" panose="02020603050405020304" pitchFamily="18" charset="0"/>
                <a:cs typeface="Times New Roman" panose="02020603050405020304" pitchFamily="18" charset="0"/>
              </a:rPr>
            </a:br>
            <a:r>
              <a:rPr lang="ru-RU" sz="6000" b="0" dirty="0" smtClean="0">
                <a:solidFill>
                  <a:srgbClr val="FF0000"/>
                </a:solidFill>
                <a:effectLst/>
                <a:latin typeface="Times New Roman" panose="02020603050405020304" pitchFamily="18" charset="0"/>
                <a:cs typeface="Times New Roman" panose="02020603050405020304" pitchFamily="18" charset="0"/>
              </a:rPr>
              <a:t/>
            </a:r>
            <a:br>
              <a:rPr lang="ru-RU" sz="6000" b="0" dirty="0" smtClean="0">
                <a:solidFill>
                  <a:srgbClr val="FF0000"/>
                </a:solidFill>
                <a:effectLst/>
                <a:latin typeface="Times New Roman" panose="02020603050405020304" pitchFamily="18" charset="0"/>
                <a:cs typeface="Times New Roman" panose="02020603050405020304" pitchFamily="18" charset="0"/>
              </a:rPr>
            </a:br>
            <a:r>
              <a:rPr lang="ru-RU" sz="4000" b="0" dirty="0" smtClean="0">
                <a:solidFill>
                  <a:srgbClr val="002060"/>
                </a:solidFill>
                <a:effectLst/>
                <a:latin typeface="Times New Roman" panose="02020603050405020304" pitchFamily="18" charset="0"/>
                <a:cs typeface="Times New Roman" panose="02020603050405020304" pitchFamily="18" charset="0"/>
              </a:rPr>
              <a:t>«Цыпленок по цвету желтый, такой же желтый по цвету, как зонтик» (груша, стул)</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694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640960" cy="1296144"/>
          </a:xfrm>
        </p:spPr>
        <p:txBody>
          <a:bodyPr/>
          <a:lstStyle/>
          <a:p>
            <a:pPr marL="0" indent="0" algn="ctr">
              <a:buNone/>
            </a:pPr>
            <a:r>
              <a:rPr lang="ru-RU" sz="3600" b="0" dirty="0" smtClean="0">
                <a:solidFill>
                  <a:srgbClr val="002060"/>
                </a:solidFill>
                <a:effectLst/>
                <a:latin typeface="Times New Roman" panose="02020603050405020304" pitchFamily="18" charset="0"/>
                <a:cs typeface="Times New Roman" panose="02020603050405020304" pitchFamily="18" charset="0"/>
              </a:rPr>
              <a:t>2 этап</a:t>
            </a:r>
            <a:r>
              <a:rPr lang="ru-RU" sz="3600" b="0" dirty="0">
                <a:solidFill>
                  <a:srgbClr val="002060"/>
                </a:solidFill>
                <a:effectLst/>
                <a:latin typeface="Times New Roman" panose="02020603050405020304" pitchFamily="18" charset="0"/>
                <a:cs typeface="Times New Roman" panose="02020603050405020304" pitchFamily="18" charset="0"/>
              </a:rPr>
              <a:t>. Обучение детей составлению </a:t>
            </a:r>
            <a:r>
              <a:rPr lang="ru-RU" sz="3600" b="0" dirty="0" smtClean="0">
                <a:solidFill>
                  <a:srgbClr val="002060"/>
                </a:solidFill>
                <a:effectLst/>
                <a:latin typeface="Times New Roman" panose="02020603050405020304" pitchFamily="18" charset="0"/>
                <a:cs typeface="Times New Roman" panose="02020603050405020304" pitchFamily="18" charset="0"/>
              </a:rPr>
              <a:t>загадок</a:t>
            </a:r>
            <a:r>
              <a:rPr lang="ru-RU" sz="4000" b="0" dirty="0" smtClean="0">
                <a:solidFill>
                  <a:srgbClr val="002060"/>
                </a:solidFill>
                <a:effectLst/>
                <a:latin typeface="Times New Roman" panose="02020603050405020304" pitchFamily="18" charset="0"/>
                <a:cs typeface="Times New Roman" panose="02020603050405020304" pitchFamily="18" charset="0"/>
              </a:rPr>
              <a:t>.</a:t>
            </a:r>
            <a:r>
              <a:rPr lang="ru-RU" sz="4400" b="0" dirty="0">
                <a:solidFill>
                  <a:srgbClr val="002060"/>
                </a:solidFill>
                <a:effectLst/>
                <a:latin typeface="Times New Roman" panose="02020603050405020304" pitchFamily="18" charset="0"/>
                <a:cs typeface="Times New Roman" panose="02020603050405020304" pitchFamily="18" charset="0"/>
              </a:rPr>
              <a:t/>
            </a:r>
            <a:br>
              <a:rPr lang="ru-RU" sz="4400" b="0" dirty="0">
                <a:solidFill>
                  <a:srgbClr val="002060"/>
                </a:solidFill>
                <a:effectLst/>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179512" y="1772816"/>
            <a:ext cx="8865368" cy="482453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ru-RU" sz="2800" b="0" dirty="0" smtClean="0">
                <a:solidFill>
                  <a:schemeClr val="tx1"/>
                </a:solidFill>
                <a:effectLst/>
                <a:latin typeface="Times New Roman" panose="02020603050405020304" pitchFamily="18" charset="0"/>
                <a:cs typeface="Times New Roman" panose="02020603050405020304" pitchFamily="18" charset="0"/>
              </a:rPr>
              <a:t>Авторы данной технологии выделяют три основных модели составления загадок:</a:t>
            </a:r>
            <a:r>
              <a:rPr lang="ru-RU" sz="2800" b="0" dirty="0" smtClean="0">
                <a:solidFill>
                  <a:schemeClr val="tx1"/>
                </a:solidFill>
                <a:effectLst/>
                <a:latin typeface="Monotype Corsiva" pitchFamily="66" charset="0"/>
              </a:rPr>
              <a:t/>
            </a:r>
            <a:br>
              <a:rPr lang="ru-RU" sz="2800" b="0" dirty="0" smtClean="0">
                <a:solidFill>
                  <a:schemeClr val="tx1"/>
                </a:solidFill>
                <a:effectLst/>
                <a:latin typeface="Monotype Corsiva" pitchFamily="66" charset="0"/>
              </a:rPr>
            </a:br>
            <a:endParaRPr lang="ru-RU" sz="2800" dirty="0">
              <a:solidFill>
                <a:schemeClr val="tx1"/>
              </a:solidFill>
            </a:endParaRPr>
          </a:p>
        </p:txBody>
      </p:sp>
      <p:cxnSp>
        <p:nvCxnSpPr>
          <p:cNvPr id="6" name="Прямая со стрелкой 5"/>
          <p:cNvCxnSpPr/>
          <p:nvPr/>
        </p:nvCxnSpPr>
        <p:spPr>
          <a:xfrm flipH="1">
            <a:off x="1352255" y="2944162"/>
            <a:ext cx="576064" cy="11521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a:off x="4499992" y="2978950"/>
            <a:ext cx="0" cy="11521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Прямая со стрелкой 8"/>
          <p:cNvCxnSpPr/>
          <p:nvPr/>
        </p:nvCxnSpPr>
        <p:spPr>
          <a:xfrm>
            <a:off x="6660232" y="2978950"/>
            <a:ext cx="648072" cy="10441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Овал 10"/>
          <p:cNvSpPr/>
          <p:nvPr/>
        </p:nvSpPr>
        <p:spPr>
          <a:xfrm>
            <a:off x="161365" y="4197478"/>
            <a:ext cx="2448272" cy="2399874"/>
          </a:xfrm>
          <a:prstGeom prst="ellipse">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solidFill>
                  <a:srgbClr val="FF0000"/>
                </a:solidFill>
                <a:latin typeface="Times New Roman" panose="02020603050405020304" pitchFamily="18" charset="0"/>
                <a:cs typeface="Times New Roman" panose="02020603050405020304" pitchFamily="18" charset="0"/>
              </a:rPr>
              <a:t>Модель1</a:t>
            </a:r>
          </a:p>
          <a:p>
            <a:pPr algn="ctr"/>
            <a:endParaRPr lang="ru-RU" dirty="0" smtClean="0">
              <a:solidFill>
                <a:srgbClr val="FF0000"/>
              </a:solidFill>
              <a:latin typeface="Times New Roman" panose="02020603050405020304" pitchFamily="18" charset="0"/>
              <a:cs typeface="Times New Roman" panose="02020603050405020304" pitchFamily="18" charset="0"/>
            </a:endParaRPr>
          </a:p>
          <a:p>
            <a:pPr algn="ctr"/>
            <a:r>
              <a:rPr lang="ru-RU" dirty="0" smtClean="0">
                <a:solidFill>
                  <a:srgbClr val="FF0000"/>
                </a:solidFill>
                <a:latin typeface="Times New Roman" panose="02020603050405020304" pitchFamily="18" charset="0"/>
                <a:cs typeface="Times New Roman" panose="02020603050405020304" pitchFamily="18" charset="0"/>
              </a:rPr>
              <a:t>«Какой?» </a:t>
            </a:r>
          </a:p>
          <a:p>
            <a:pPr algn="ctr"/>
            <a:r>
              <a:rPr lang="ru-RU" dirty="0" smtClean="0">
                <a:solidFill>
                  <a:srgbClr val="FF0000"/>
                </a:solidFill>
                <a:latin typeface="Times New Roman" panose="02020603050405020304" pitchFamily="18" charset="0"/>
                <a:cs typeface="Times New Roman" panose="02020603050405020304" pitchFamily="18" charset="0"/>
              </a:rPr>
              <a:t>«Что бывает таким же?»</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12" name="Овал 11"/>
          <p:cNvSpPr/>
          <p:nvPr/>
        </p:nvSpPr>
        <p:spPr>
          <a:xfrm>
            <a:off x="3275856" y="4215552"/>
            <a:ext cx="2448272" cy="2399874"/>
          </a:xfrm>
          <a:prstGeom prst="ellipse">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solidFill>
                  <a:srgbClr val="FF0000"/>
                </a:solidFill>
                <a:latin typeface="Times New Roman" panose="02020603050405020304" pitchFamily="18" charset="0"/>
                <a:cs typeface="Times New Roman" panose="02020603050405020304" pitchFamily="18" charset="0"/>
              </a:rPr>
              <a:t>Модель2</a:t>
            </a:r>
            <a:endParaRPr lang="ru-RU" dirty="0">
              <a:solidFill>
                <a:srgbClr val="FF0000"/>
              </a:solidFill>
              <a:latin typeface="Times New Roman" panose="02020603050405020304" pitchFamily="18" charset="0"/>
              <a:cs typeface="Times New Roman" panose="02020603050405020304" pitchFamily="18" charset="0"/>
            </a:endParaRPr>
          </a:p>
          <a:p>
            <a:pPr algn="ctr"/>
            <a:endParaRPr lang="ru-RU" dirty="0">
              <a:solidFill>
                <a:srgbClr val="FF0000"/>
              </a:solidFill>
              <a:latin typeface="Times New Roman" panose="02020603050405020304" pitchFamily="18" charset="0"/>
              <a:cs typeface="Times New Roman" panose="02020603050405020304" pitchFamily="18" charset="0"/>
            </a:endParaRPr>
          </a:p>
          <a:p>
            <a:pPr algn="ctr"/>
            <a:r>
              <a:rPr lang="ru-RU" dirty="0" smtClean="0">
                <a:solidFill>
                  <a:srgbClr val="FF0000"/>
                </a:solidFill>
                <a:latin typeface="Times New Roman" panose="02020603050405020304" pitchFamily="18" charset="0"/>
                <a:cs typeface="Times New Roman" panose="02020603050405020304" pitchFamily="18" charset="0"/>
              </a:rPr>
              <a:t>«Что делает?» </a:t>
            </a:r>
            <a:endParaRPr lang="ru-RU" dirty="0">
              <a:solidFill>
                <a:srgbClr val="FF0000"/>
              </a:solidFill>
              <a:latin typeface="Times New Roman" panose="02020603050405020304" pitchFamily="18" charset="0"/>
              <a:cs typeface="Times New Roman" panose="02020603050405020304" pitchFamily="18" charset="0"/>
            </a:endParaRPr>
          </a:p>
          <a:p>
            <a:pPr algn="ctr"/>
            <a:r>
              <a:rPr lang="ru-RU" dirty="0">
                <a:solidFill>
                  <a:srgbClr val="FF0000"/>
                </a:solidFill>
                <a:latin typeface="Times New Roman" panose="02020603050405020304" pitchFamily="18" charset="0"/>
                <a:cs typeface="Times New Roman" panose="02020603050405020304" pitchFamily="18" charset="0"/>
              </a:rPr>
              <a:t>«</a:t>
            </a:r>
            <a:r>
              <a:rPr lang="ru-RU" dirty="0" smtClean="0">
                <a:solidFill>
                  <a:srgbClr val="FF0000"/>
                </a:solidFill>
                <a:latin typeface="Times New Roman" panose="02020603050405020304" pitchFamily="18" charset="0"/>
                <a:cs typeface="Times New Roman" panose="02020603050405020304" pitchFamily="18" charset="0"/>
              </a:rPr>
              <a:t>Что (кто)  делает также</a:t>
            </a:r>
            <a:r>
              <a:rPr lang="ru-RU" dirty="0">
                <a:solidFill>
                  <a:srgbClr val="FF0000"/>
                </a:solidFill>
                <a:latin typeface="Times New Roman" panose="02020603050405020304" pitchFamily="18" charset="0"/>
                <a:cs typeface="Times New Roman" panose="02020603050405020304" pitchFamily="18" charset="0"/>
              </a:rPr>
              <a:t>?»</a:t>
            </a:r>
          </a:p>
        </p:txBody>
      </p:sp>
      <p:sp>
        <p:nvSpPr>
          <p:cNvPr id="13" name="Овал 12"/>
          <p:cNvSpPr/>
          <p:nvPr/>
        </p:nvSpPr>
        <p:spPr>
          <a:xfrm>
            <a:off x="6429872" y="4215552"/>
            <a:ext cx="2462608" cy="2399874"/>
          </a:xfrm>
          <a:prstGeom prst="ellipse">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solidFill>
                  <a:srgbClr val="FF0000"/>
                </a:solidFill>
                <a:latin typeface="Times New Roman" panose="02020603050405020304" pitchFamily="18" charset="0"/>
                <a:cs typeface="Times New Roman" panose="02020603050405020304" pitchFamily="18" charset="0"/>
              </a:rPr>
              <a:t>Модель3</a:t>
            </a:r>
            <a:endParaRPr lang="ru-RU" dirty="0">
              <a:solidFill>
                <a:srgbClr val="FF0000"/>
              </a:solidFill>
              <a:latin typeface="Times New Roman" panose="02020603050405020304" pitchFamily="18" charset="0"/>
              <a:cs typeface="Times New Roman" panose="02020603050405020304" pitchFamily="18" charset="0"/>
            </a:endParaRPr>
          </a:p>
          <a:p>
            <a:pPr algn="ctr"/>
            <a:endParaRPr lang="ru-RU" dirty="0">
              <a:solidFill>
                <a:srgbClr val="FF0000"/>
              </a:solidFill>
              <a:latin typeface="Times New Roman" panose="02020603050405020304" pitchFamily="18" charset="0"/>
              <a:cs typeface="Times New Roman" panose="02020603050405020304" pitchFamily="18" charset="0"/>
            </a:endParaRPr>
          </a:p>
          <a:p>
            <a:pPr algn="ctr"/>
            <a:r>
              <a:rPr lang="ru-RU" dirty="0" smtClean="0">
                <a:solidFill>
                  <a:srgbClr val="FF0000"/>
                </a:solidFill>
                <a:latin typeface="Times New Roman" panose="02020603050405020304" pitchFamily="18" charset="0"/>
                <a:cs typeface="Times New Roman" panose="02020603050405020304" pitchFamily="18" charset="0"/>
              </a:rPr>
              <a:t>«На что похоже?»</a:t>
            </a:r>
            <a:endParaRPr lang="ru-RU" dirty="0">
              <a:solidFill>
                <a:srgbClr val="FF0000"/>
              </a:solidFill>
              <a:latin typeface="Times New Roman" panose="02020603050405020304" pitchFamily="18" charset="0"/>
              <a:cs typeface="Times New Roman" panose="02020603050405020304" pitchFamily="18" charset="0"/>
            </a:endParaRPr>
          </a:p>
          <a:p>
            <a:pPr algn="ctr"/>
            <a:r>
              <a:rPr lang="ru-RU" dirty="0" smtClean="0">
                <a:solidFill>
                  <a:srgbClr val="FF0000"/>
                </a:solidFill>
                <a:latin typeface="Times New Roman" panose="02020603050405020304" pitchFamily="18" charset="0"/>
                <a:cs typeface="Times New Roman" panose="02020603050405020304" pitchFamily="18" charset="0"/>
              </a:rPr>
              <a:t>«Чем отличается?»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815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644</TotalTime>
  <Words>821</Words>
  <Application>Microsoft Office PowerPoint</Application>
  <PresentationFormat>Экран (4:3)</PresentationFormat>
  <Paragraphs>103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Воздушный поток</vt:lpstr>
      <vt:lpstr>Муниципальное дошкольное образовательное учреждение детский сад № 51  «Технология обучения детей 3-7 лет созданию образных характеристик объектов» (обучение детей образной речи). Авторы технологии: Сидорчук Т. А., Хоменко Н. Н.                                  2019 год</vt:lpstr>
      <vt:lpstr>Цель технологии:  развитие умственных способностей и создание творческого продукта в речевой деятельности.     </vt:lpstr>
      <vt:lpstr>Актуальность технологии:</vt:lpstr>
      <vt:lpstr>Проблема:  дошкольники редко используют в речи образные характеристики.</vt:lpstr>
      <vt:lpstr>Технология обучения детей образной речи:</vt:lpstr>
      <vt:lpstr>1 этап. Обучение детей составлению сравнений.  Методика обучения составлению сравнений: воспитатель называет какой-либо объект, обозначает его признак (цвет, форма, вкус, звук, температура), значение признака, предлагает детям назвать объекты с данным значением признака. </vt:lpstr>
      <vt:lpstr>Презентация PowerPoint</vt:lpstr>
      <vt:lpstr> Составленная фраза сравнения:   «Цыпленок по цвету желтый, такой же желтый по цвету, как зонтик» (груша, стул)</vt:lpstr>
      <vt:lpstr>2 этап. Обучение детей составлению загадок. </vt:lpstr>
      <vt:lpstr>Модель1 «Какой?», «Что бывает таким же?» </vt:lpstr>
      <vt:lpstr>Модель составления загадки про самовар</vt:lpstr>
      <vt:lpstr>Рекомендации по составлению загадок: в каждом слове  левой части таблицы необходимо выделять первую букву, слова в правой части таблицы необходимо зарисовывать. Это  позволяет тренировать детскую память: ребенок, не умея читать, запоминает первые буквы и воспроизводит слово в целом.  Загадка про самовар: «Блестящий, как монета; шипящий, как вулкан; круглый, но не арбуз» (самовар).  </vt:lpstr>
      <vt:lpstr>  </vt:lpstr>
      <vt:lpstr>Загадка про ёжика:  «Пыхтит, как паровозик; собирает грибы, как грибник; семенит, но не ребёнок» (ёж). </vt:lpstr>
      <vt:lpstr>Модель 3 «На что похоже?», «Чем отличается?» </vt:lpstr>
      <vt:lpstr>Загадка про гриб:  «Похож на молоток, но нет рукоятки; похож на зонтик, но на толстой ножке; похож на букву «Т», но не растет в лесу (гриб)». </vt:lpstr>
      <vt:lpstr>Для успешного развития у детей образной речи необходимо проводить с детьми игры и выполнять творческие задания: 1. «Угадай по описанию» 2. «Выбери признак, который есть у других объектов» 3. «Я назову признак, а вы перечислите его значение» 4. «Что (кто) делает так же?»</vt:lpstr>
      <vt:lpstr> «Угадай по описанию»  Цель: учить детей по описанию определять объект.  Ход: ведущий показывает картинку с изображенным объектом одному из детей. Ребенок описывает объект (не называя его) так, чтобы остальные играющие догадались, о чем идет речь. </vt:lpstr>
      <vt:lpstr>Презентация PowerPoint</vt:lpstr>
      <vt:lpstr> «Что (кто) делает так же?» Цель: учить составлять загадки по моделям.  Модель «Как…,но не…». Ведущий называет объект (часы). Дети определяют на что они похожи. (куранты). Чем отличаются от данного объекта? (меньше по размеру).  Модель «Какой…, что такое же у другого объекта». Ведущий называет объект (арбуз).  Дети называют свойства объекта (вкусный).Предлагается перечислить объекты, у которых такие же свойства (торт, чай, )  Модель «Что (кто) делает так же?». Ведущий называет объект (воробей). Дети называют действия объекта (прыгает). Предлагает перечислить объекты, которые выполняют такие же действия (кузнечик, мячик, заяц, водолаз). </vt:lpstr>
      <vt:lpstr>Желаю успехов!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обучения детей 3-7 лет созданию образных характеристик объектов</dc:title>
  <dc:creator>1</dc:creator>
  <cp:lastModifiedBy>пользователь</cp:lastModifiedBy>
  <cp:revision>61</cp:revision>
  <dcterms:created xsi:type="dcterms:W3CDTF">2016-03-08T06:32:54Z</dcterms:created>
  <dcterms:modified xsi:type="dcterms:W3CDTF">2020-11-18T12:56:29Z</dcterms:modified>
</cp:coreProperties>
</file>