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58157-9AB6-404E-96B9-ED31C9282C7E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E59F-9975-4B81-9C60-1DAEEF728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ня\Desktop\2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8823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Meiryo UI" pitchFamily="34" charset="-128"/>
                <a:cs typeface="Times New Roman" pitchFamily="18" charset="0"/>
              </a:rPr>
              <a:t>Книжное царство – мудрое государство</a:t>
            </a:r>
            <a:endParaRPr lang="ru-RU" sz="6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Meiryo UI" pitchFamily="34" charset="-128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293096"/>
            <a:ext cx="6552728" cy="144016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сад № 51 Рыбинск 2019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Клейменова Л.А.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Воспитательная  цель и задачи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осознанного  желания 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постоянному общению с книгой и бережному отношению к ней, как к субъекту получения знаний и удовольствия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интерес и бережное отношение к книге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высокие нравственные качества (милосердие, справедливость, внимание друг к другу) через чтение художественной литературы</a:t>
            </a:r>
          </a:p>
          <a:p>
            <a:pPr marL="514350" indent="-514350">
              <a:buAutoNum type="arabicPeriod"/>
            </a:pP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Основополагающий вопрос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8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познать 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необъятный мир природы и людей?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Проблемный вопрос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к чтению: как его пробудить?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Частные вопросы и темы исследований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052737"/>
          <a:ext cx="8568952" cy="54726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84476"/>
                <a:gridCol w="4284476"/>
              </a:tblGrid>
              <a:tr h="5558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Частные вопросы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Темы исследований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3359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Как появляется книга?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Профессии людей, создающих книгу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3359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О чем могут рассказать книги для детей?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Жанры детской художественной литературы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5812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Есть ли у книги день рождения?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err="1" smtClean="0"/>
                        <a:t>Книжкина</a:t>
                      </a:r>
                      <a:r>
                        <a:rPr lang="ru-RU" sz="2000" kern="1200" dirty="0" smtClean="0"/>
                        <a:t> неделя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3359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Зачем нужны библиотеки?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Знакомство с хранилищем книг, культура выбора книги для чтения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0907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Имена каких детских писателей и поэтов связаны с родным городом Рыбинском?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Исторические места города, связанные с именами с известными детскими писателями и поэтами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проекта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</a:p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Проектировочный</a:t>
            </a:r>
          </a:p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Заключительный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этапа: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мотивации для участия детей и родителей в проектной деятельности.</a:t>
            </a:r>
          </a:p>
          <a:p>
            <a:pPr>
              <a:buNone/>
              <a:defRPr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итогового продукта проекта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  <a:defRPr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412776"/>
          <a:ext cx="8496945" cy="42484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9"/>
                <a:gridCol w="3096344"/>
                <a:gridCol w="2448272"/>
              </a:tblGrid>
              <a:tr h="4006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7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Мотивирует детей на деятельность с помощью создания проблемной ситуации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Обсуждает с детьми цели и задачи проекта.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Разрабатывает пакет оценивающих материалов. </a:t>
                      </a:r>
                      <a:r>
                        <a:rPr kumimoji="0" lang="ru-RU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Определяет уровень готовности детей к решению проектной задачи посредством диагностики (см. пакет оценивающих материалов.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Разрабатывает карту литературного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геокешинга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,  обновляет игротеку, сценарий итогового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мероприятиия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– развлечении для детей и родителей «Книжное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царство-мудрое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государство».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Определяет вместе с детьми  продукты детских исследований и итоговый продукт проектной деятельности – групповой семейный альбом «Путешествие с книгой по Рыбинску»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Включаются в проектную деятельность путём вхождения в проблемную ситуацию.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Принимают участие в обсуждении цели и задач проекта.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Участвуют в  диагностике (см. пакет оценивающих материалов (приложение 1).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Определяют, что проект будет представлен на итоговом  мероприятии – развлечении для детей и родителей «Книжное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царство-мудрое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государство».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Вносят предложения о продуктах самостоятельных исследований и об итоговом продукте проекта- групповом семейном альбоме «Путешествие с книгой по Рыбинску»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Входят в заданную ситуацию по теме проекта.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Выявляют отношение ребенка к теме проекта, заинтересовывают его.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Осмысливают и принимают проектную задачу, предвидят результат проектной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Вносят предложения по проведению итогового мероприятия.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Предлагают помощь в создании</a:t>
                      </a:r>
                    </a:p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группового семейного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альбомеа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«Путешествие с книгой по Рыбинску»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707904" y="5733256"/>
            <a:ext cx="5184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B45F07"/>
                </a:solidFill>
                <a:latin typeface="Times New Roman" pitchFamily="18" charset="0"/>
                <a:cs typeface="Times New Roman" pitchFamily="18" charset="0"/>
              </a:rPr>
              <a:t>Результат: </a:t>
            </a:r>
            <a:r>
              <a:rPr lang="ru-RU" sz="1400" dirty="0" smtClean="0">
                <a:solidFill>
                  <a:srgbClr val="B45F07"/>
                </a:solidFill>
                <a:latin typeface="Times New Roman" pitchFamily="18" charset="0"/>
                <a:cs typeface="Times New Roman" pitchFamily="18" charset="0"/>
              </a:rPr>
              <a:t>Создана мотивация для участия детей и родителей в проектной деятельности. </a:t>
            </a:r>
          </a:p>
          <a:p>
            <a:r>
              <a:rPr lang="ru-RU" sz="1400" dirty="0" smtClean="0">
                <a:solidFill>
                  <a:srgbClr val="B45F07"/>
                </a:solidFill>
                <a:latin typeface="Times New Roman" pitchFamily="18" charset="0"/>
                <a:cs typeface="Times New Roman" pitchFamily="18" charset="0"/>
              </a:rPr>
              <a:t>Определён итоговый продукт проекта – групповой альбом </a:t>
            </a:r>
            <a:r>
              <a:rPr lang="ru-RU" sz="1400" b="1" dirty="0" smtClean="0">
                <a:solidFill>
                  <a:srgbClr val="B45F07"/>
                </a:solidFill>
                <a:latin typeface="Times New Roman" pitchFamily="18" charset="0"/>
                <a:cs typeface="Times New Roman" pitchFamily="18" charset="0"/>
              </a:rPr>
              <a:t>«Путешествие с книгой по Рыбинску»</a:t>
            </a:r>
            <a:endParaRPr lang="ru-RU" sz="1400" b="1" dirty="0">
              <a:solidFill>
                <a:srgbClr val="B45F0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Проектировочный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этапа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определение тем детских исследований, методов и приемов работы над проектом</a:t>
            </a:r>
          </a:p>
          <a:p>
            <a:pPr>
              <a:buNone/>
            </a:pP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5" y="1196752"/>
          <a:ext cx="8496945" cy="45365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12369"/>
                <a:gridCol w="2664296"/>
                <a:gridCol w="2520280"/>
              </a:tblGrid>
              <a:tr h="4081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8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Заинтересовывает детей темой проекта:  посредством внесения в книжный уголок Карты литературного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геокешинга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Создаёт картотеку: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сказок и произведений художественной литературы;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загадок;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пословиц и поговорок о книге;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для использования родителями в целях повышения интереса к проекту.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Обсуждает с детьми идеи тем детских исследований.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Помогает детям разделиться на группы.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Осуществляет планирование деятельности групп и каждого ребёнка с учетом результатов.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Разрабатывает анкету и проводит анкетирование  родителей по теме «Книга в жизни в ребенка.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Организовывает консультации для родителей: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«Что читать детям»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«Чтение дело семейное»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Включаются в проектную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ситуацию.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Обсуждают с педагогом  возможные темы исследований.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Знакомятся с картой игры-путешествия  «Литературный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геокешинг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в  Рыбинске»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Ставят проблемные вопросы проекта.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Принимают проектные задачи, стараются предвидеть результаты проектной деятельности.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Определяют совместно с педагогом способы участия в решении проектной задачи.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Планируют свои действия.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Выдвигают предположения по вопросам проектной темы.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Выбирают способы установления истины предположений.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Составляют план исследований и определяют методы и приемы работы.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Заинтересовывают темой  проекта  детей.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Читают дома с детьми произведения разных жанров и авторов, рассматривают иллюстрации к произведениям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Знакомятся с картой игры-путешествия  «Литературный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геокешинг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в  Рыбинске»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Отвечают на вопросы анкеты.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Знакомятся с консультациями на тему: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«Что читать детям»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«Чтение дело семейное»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Предлагают свою помощь в проведении исследований.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779912" y="6093296"/>
            <a:ext cx="5076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ru-RU" sz="1400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Определены темы детских исследований, методы и приёмы работы над проектом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Практический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этапа: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проведения самостоятельных детских исследование. Оформление продуктов детских исследований</a:t>
            </a:r>
          </a:p>
          <a:p>
            <a:pPr>
              <a:buNone/>
            </a:pP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1412777"/>
          <a:ext cx="8496942" cy="44740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96343"/>
                <a:gridCol w="2880320"/>
                <a:gridCol w="2520279"/>
              </a:tblGrid>
              <a:tr h="3562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Координирует работу детей и родителей при решении проектной задачи.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Оказывает консультативную помощь по мере необходимости.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Создаёт условия для проведения детских исследований.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Наблюдает, советует.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Направляет и контролирует деятельность детей.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Организует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геокешинг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«Путешествие с книгой по Рыбинску»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Проводит мастер-классы для детей и родителей:«Книжка-малышка своими руками»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Разрабатывает и оформляет дидактические игры, упражнения, задание, пособие.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Оказывает помощь в оформлении продуктов проекта (презентации детских исследований, буклеты, виртуальный праздник).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Собирают информацию самостоятельно и с помощью взрослых.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Проводят самостоятельные исследования: ««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Сказка?Рассказ?Стихотворение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?», «Кто создает книги?», Есть ли День рождение у книги?»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Играют в дидактические игры: «Чей башмачок? Чей колпачок?», «Найди пару», «Угадай,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откула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я пришел?»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Участвуют в викторине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Знаешт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ли ты литературных героев?», сочиняют сказки, используют пособие </a:t>
                      </a:r>
                      <a:endParaRPr kumimoji="0" lang="ru-RU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«Сочиняем сказки сами»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Осуществляют продуктивную деятельность во время участия в мастер-классах 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Оформляют продукты проекта (презентации самостоятельных исследований.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Организуют самостоятельную деятельность по теме проекта в домашних условиях.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Помогают в поиске и сборе информации.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Сопровождают ребёнка в исследовательской деятельности.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Участвуют 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геокешинге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«Путешествие с книгой по Рыбинску»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Участвуют в мастер-классах: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«Книжка-малышка своими руками»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Оказывают помощь в оформлении продуктов детских исследований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55976" y="594928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ru-RU" sz="14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Созданы условия для самостоятельного проведения детских исследований. Оформлены </a:t>
            </a:r>
          </a:p>
          <a:p>
            <a:pPr>
              <a:defRPr/>
            </a:pPr>
            <a:r>
              <a:rPr lang="ru-RU" sz="14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продукты детских исследований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Заключительный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89654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этапа: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группового альбома «Рыбинск литературный», публичная презентация и защита детских исследований. Подведение итогов проекта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628800"/>
          <a:ext cx="8640960" cy="396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0320"/>
                <a:gridCol w="2880320"/>
                <a:gridCol w="2880320"/>
              </a:tblGrid>
              <a:tr h="4369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Педагог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</a:tr>
              <a:tr h="3523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Оценивает результаты проектной деятельности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Организовывает и проводит развлечение для детей и родителей «Книжное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царство-мудрое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государство»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Объявляет благодарность сем участникам проекта.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Вносит информацию на родительскую страничку сайта детского сада на тему проекта где информирует родителей о результатах проектной деятельности: созданы детские исследования «групповой семейный альбом «Путешествие с книгой по Рыбинску»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Подводит итоги проекта.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Принимают участие в итоговом мероприятии –развлечении «Книжное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царство-мудрое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государство» «, на котором публично представляют и защищают продукты самостоятельных исследований: презентации Представляют совместный итоговый продукт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проекта-групповой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семейный альбом «Путешествие с книгой по Рыбинску»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Знакомятся с результатами проектной деятельности на родительской страничке сайта детского сада на тему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Участвуют в развлечение для детей и родителей «Книжное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царство-мудрое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 государство»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Помогают в подготовке итогового продукта группового семейного альбома «Путешествие с книгой по Рыбинску»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55976" y="573325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ru-RU" sz="14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Организовано интерактивное развлечение «Молочное чудо», виртуальный праздник молока, проведена публичная защита детских исследований. </a:t>
            </a:r>
          </a:p>
          <a:p>
            <a:pPr>
              <a:defRPr/>
            </a:pPr>
            <a:r>
              <a:rPr lang="ru-RU" sz="1400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Подведены итоги проекта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Учебно-методический комплект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 marL="363538" indent="-271463">
              <a:lnSpc>
                <a:spcPct val="80000"/>
              </a:lnSpc>
              <a:spcBef>
                <a:spcPts val="8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Визитка проекта</a:t>
            </a:r>
            <a:endParaRPr lang="ru-RU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271463">
              <a:lnSpc>
                <a:spcPct val="80000"/>
              </a:lnSpc>
              <a:spcBef>
                <a:spcPts val="80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i="1" u="sng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Презентации детских исследований</a:t>
            </a:r>
          </a:p>
          <a:p>
            <a:pPr marL="363538" indent="-271463">
              <a:lnSpc>
                <a:spcPct val="80000"/>
              </a:lnSpc>
              <a:spcBef>
                <a:spcPts val="650"/>
              </a:spcBef>
              <a:buFont typeface="Wingdings" pitchFamily="2" charset="2"/>
              <a:buChar char="Ø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«Сказка?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Рассказ?Стихотворение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marL="363538" indent="-271463">
              <a:lnSpc>
                <a:spcPct val="80000"/>
              </a:lnSpc>
              <a:spcBef>
                <a:spcPts val="650"/>
              </a:spcBef>
              <a:buFont typeface="Wingdings" pitchFamily="2" charset="2"/>
              <a:buChar char="Ø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«Кто создает книги?»</a:t>
            </a:r>
          </a:p>
          <a:p>
            <a:pPr marL="363538" indent="-271463">
              <a:lnSpc>
                <a:spcPct val="80000"/>
              </a:lnSpc>
              <a:spcBef>
                <a:spcPts val="650"/>
              </a:spcBef>
              <a:buFont typeface="Wingdings" pitchFamily="2" charset="2"/>
              <a:buChar char="Ø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«День рождения детской книги»</a:t>
            </a:r>
          </a:p>
          <a:p>
            <a:pPr marL="363538" indent="-271463">
              <a:lnSpc>
                <a:spcPct val="80000"/>
              </a:lnSpc>
              <a:spcBef>
                <a:spcPts val="80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i="1" u="sng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Дидактические материалы</a:t>
            </a:r>
          </a:p>
          <a:p>
            <a:pPr marL="363538" indent="-271463">
              <a:lnSpc>
                <a:spcPct val="120000"/>
              </a:lnSpc>
              <a:spcBef>
                <a:spcPts val="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Групповой семейный альбом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Путешествие с книгой по Рыбинску»  </a:t>
            </a:r>
          </a:p>
          <a:p>
            <a:pPr marL="363538" indent="-271463">
              <a:lnSpc>
                <a:spcPct val="120000"/>
              </a:lnSpc>
              <a:spcBef>
                <a:spcPts val="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lang="ru-RU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«Чей башмачок? Чей сапожок?»</a:t>
            </a:r>
          </a:p>
          <a:p>
            <a:pPr marL="363538" indent="-271463">
              <a:lnSpc>
                <a:spcPct val="80000"/>
              </a:lnSpc>
              <a:spcBef>
                <a:spcPts val="80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    Дидактическая игра </a:t>
            </a:r>
            <a:r>
              <a:rPr lang="ru-RU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«Найди пару»</a:t>
            </a:r>
          </a:p>
          <a:p>
            <a:pPr marL="363538" indent="-271463">
              <a:lnSpc>
                <a:spcPct val="80000"/>
              </a:lnSpc>
              <a:spcBef>
                <a:spcPts val="80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    Дидактическая игра </a:t>
            </a:r>
            <a:r>
              <a:rPr lang="ru-RU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«Собери картинку»</a:t>
            </a:r>
          </a:p>
          <a:p>
            <a:pPr marL="363538" indent="-271463">
              <a:lnSpc>
                <a:spcPct val="80000"/>
              </a:lnSpc>
              <a:spcBef>
                <a:spcPts val="80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    Дидактическое пособие </a:t>
            </a:r>
            <a:r>
              <a:rPr lang="ru-RU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«Сочиняем сказки сами»</a:t>
            </a:r>
          </a:p>
          <a:p>
            <a:pPr marL="363538" indent="-271463">
              <a:lnSpc>
                <a:spcPct val="80000"/>
              </a:lnSpc>
              <a:spcBef>
                <a:spcPts val="80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    Викторина </a:t>
            </a:r>
            <a:r>
              <a:rPr lang="ru-RU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«Знаешь ли ты  литературных героев?»</a:t>
            </a:r>
          </a:p>
          <a:p>
            <a:pPr marL="363538" indent="-271463">
              <a:lnSpc>
                <a:spcPct val="80000"/>
              </a:lnSpc>
              <a:spcBef>
                <a:spcPts val="80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    Кроссворд </a:t>
            </a:r>
            <a:r>
              <a:rPr lang="ru-RU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«Профессии людей, создающих книгу»</a:t>
            </a:r>
          </a:p>
          <a:p>
            <a:pPr marL="363538" indent="-271463">
              <a:lnSpc>
                <a:spcPct val="80000"/>
              </a:lnSpc>
              <a:spcBef>
                <a:spcPts val="80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i="1" u="sng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Методические материалы</a:t>
            </a:r>
            <a:endParaRPr lang="ru-RU" u="sng" dirty="0" smtClean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lvl="0" indent="-271463">
              <a:lnSpc>
                <a:spcPct val="80000"/>
              </a:lnSpc>
              <a:spcBef>
                <a:spcPts val="8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               НОД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началось с листочка,  глины, бересты…» </a:t>
            </a:r>
          </a:p>
          <a:p>
            <a:pPr marL="363538" lvl="0" indent="-271463">
              <a:lnSpc>
                <a:spcPct val="80000"/>
              </a:lnSpc>
              <a:spcBef>
                <a:spcPts val="8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Мастер –класс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Изготовление книжек-малышек»</a:t>
            </a:r>
          </a:p>
          <a:p>
            <a:pPr marL="363538" indent="-271463" algn="just">
              <a:lnSpc>
                <a:spcPct val="80000"/>
              </a:lnSpc>
              <a:spcBef>
                <a:spcPts val="800"/>
              </a:spcBef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271463">
              <a:lnSpc>
                <a:spcPct val="80000"/>
              </a:lnSpc>
              <a:spcBef>
                <a:spcPts val="800"/>
              </a:spcBef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Оценивание и приложение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ня\Desktop\2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3681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Творческое название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632848" cy="280831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Путешествие с книгой по Рыбинску</a:t>
            </a:r>
            <a:endParaRPr lang="ru-RU" sz="6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Библиография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Ильин М. «Сто тысяч почему» [Текст]: // М. Ильин - изд. Детская литература, 1960.- 125с.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Ликум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 «Все обо всем» Москва, компания «Ключ – С», 1996.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Комплексные занятия по программе «От рождения до школы» под ред. Н. Е. </a:t>
            </a:r>
            <a:r>
              <a:rPr lang="ru-RU" sz="3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 С. Комаровой, М. А. Васильевой. Подготовительная к школе группа / авт. сост. 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В. </a:t>
            </a:r>
            <a:r>
              <a:rPr lang="ru-RU" sz="3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Лободина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Изд. 2-е. Волгоград: Учитель, 2013.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«Организация опытно-экспериментальной деятельности детей 2-7 лет» авторы-составители 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Мартынова Е. А., Сучкова И. М. /Волгоград/- 2010г. 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«Примерная основная образовательная программа дошкольного образования» и методические 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примерной общеобразовательной программы дошкольного образования 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«От рождения до школы» под редакцией Н.Е. </a:t>
            </a:r>
            <a:r>
              <a:rPr lang="ru-RU" sz="3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Т.</a:t>
            </a:r>
            <a:r>
              <a:rPr lang="en-US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С.Комаровой, М.А. Васильевой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// Мозаика</a:t>
            </a:r>
            <a:r>
              <a:rPr lang="en-US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Синтез,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Москва 2014.</a:t>
            </a:r>
          </a:p>
          <a:p>
            <a:pPr algn="just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Рыжова Л. Методика детского экспериментирования Издательство Детство-Пресс,2015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аня\Desktop\2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Девиз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«Чтение – лучшее         учение»</a:t>
            </a:r>
          </a:p>
          <a:p>
            <a:pPr algn="r">
              <a:buNone/>
            </a:pPr>
            <a:endParaRPr lang="ru-RU" sz="4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А.С.Пушкин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Типология  проекта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Групповой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Междисциплинарный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Краткосрочный </a:t>
            </a:r>
          </a:p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нформационно-практико-ориентированный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группы дошкольного возраста /6-7 лет/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 детского сада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 проекта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настоящее время книга проигрывает неравную схватку с техническими средствами: телевизором и компьютером. Выросло поколение </a:t>
            </a:r>
            <a:r>
              <a:rPr lang="ru-RU" sz="36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«экранных»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детей, не имеющих 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интереса к чтению.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Современные дети все чаще проводят свободное время за компьютерными играми, просмотром телепередач, особенно мультфильмов и все реже читают книги. И это объяснимо, чтение – это своего рода труд, при котором ребенок размышляет, воображает, вживается в образ. Что же касается технических средств – не надо прикладывать никаких усилий, не надо думать, воображать, просто сиди и смотри.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Проект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 на развитие у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дошкольников умения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воспринимать литературное произведение, осознавать наряду с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содержанием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художественной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выразительности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ходе реализации проекта у детей расширится кругозор , сформируется  потребность в чтении, совершенствуется умение проявлять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творческий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подход при решении задач, умение проводить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рефлексию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своей работы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Итогом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должно стать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группового альбома «Рыбинск литературный»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</a:p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</a:p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Воспитательные 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цель и задачи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обогащение у детей представлений о книге, о культуре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чтения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1.Обогатить знания детей о профессиях людей, создающих книги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2.Способствовать формированию представлений о жанровом многообразии художественных произведений, их отличительных особенностях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3.Расширить представления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 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библиотеке,    </a:t>
            </a:r>
          </a:p>
          <a:p>
            <a:pPr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профессии библиотекаря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ваня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Развивающая  цель и задачи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познавательной, творческой и эмоциональной активности в процессе приобщения дошкольников к литературе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1.Развивать поисковую и интеллектуальную инициативу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2.Развивать творческие способности, самостоятельность, ответственность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3.Способствовать формированию           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культуры общения и поведения в    социуме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1404</Words>
  <Application>Microsoft Office PowerPoint</Application>
  <PresentationFormat>Экран (4:3)</PresentationFormat>
  <Paragraphs>215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Книжное царство – мудрое государство</vt:lpstr>
      <vt:lpstr>Творческое название</vt:lpstr>
      <vt:lpstr>Девиз</vt:lpstr>
      <vt:lpstr>Типология  проекта</vt:lpstr>
      <vt:lpstr>Участники проекта</vt:lpstr>
      <vt:lpstr>Аннотация проекта</vt:lpstr>
      <vt:lpstr>Цели </vt:lpstr>
      <vt:lpstr>Образовательная цель и задачи</vt:lpstr>
      <vt:lpstr>Развивающая  цель и задачи</vt:lpstr>
      <vt:lpstr>Воспитательная  цель и задачи</vt:lpstr>
      <vt:lpstr>Основополагающий вопрос</vt:lpstr>
      <vt:lpstr>Проблемный вопрос</vt:lpstr>
      <vt:lpstr>Частные вопросы и темы исследований</vt:lpstr>
      <vt:lpstr>Этапы проекта</vt:lpstr>
      <vt:lpstr>Подготовительный</vt:lpstr>
      <vt:lpstr>Проектировочный</vt:lpstr>
      <vt:lpstr>Практический</vt:lpstr>
      <vt:lpstr>Заключительный</vt:lpstr>
      <vt:lpstr>Учебно-методический комплект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хорошо уметь читать!</dc:title>
  <dc:creator>королева</dc:creator>
  <cp:lastModifiedBy>User</cp:lastModifiedBy>
  <cp:revision>52</cp:revision>
  <dcterms:created xsi:type="dcterms:W3CDTF">2019-05-15T19:15:10Z</dcterms:created>
  <dcterms:modified xsi:type="dcterms:W3CDTF">2021-11-10T08:13:15Z</dcterms:modified>
</cp:coreProperties>
</file>