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329" r:id="rId3"/>
    <p:sldId id="340" r:id="rId4"/>
    <p:sldId id="341" r:id="rId5"/>
    <p:sldId id="343" r:id="rId6"/>
    <p:sldId id="342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33" r:id="rId15"/>
    <p:sldId id="337" r:id="rId16"/>
    <p:sldId id="336" r:id="rId17"/>
    <p:sldId id="338" r:id="rId18"/>
    <p:sldId id="339" r:id="rId19"/>
    <p:sldId id="269" r:id="rId20"/>
    <p:sldId id="270" r:id="rId21"/>
    <p:sldId id="271" r:id="rId22"/>
    <p:sldId id="304" r:id="rId23"/>
    <p:sldId id="330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14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E9EE8-5016-4267-B1AE-1F86B4B32D0A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F0BF2-69D2-4D62-B41A-67D4EF2AB2B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46259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C19CFD-F68A-48FE-84BE-594EDC84B1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931E1348-C779-4352-9F84-98FA037963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48072A1-B004-4441-8436-EFB46616E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5D086E9-21FC-4EBB-A00C-ABCB03FDD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6C668103-E2E0-4379-AF73-C67092AD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8865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CF035F0-3FE6-420D-AAA7-A784257BC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AFD72A81-CE0E-4C26-AAAB-91AB21998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69BA1E16-3D52-47E3-9498-E586E5FA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B92F65E-A71C-4E09-887B-ECDCE0623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72C434F-6234-499C-BC04-964EF1A1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9347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716E406B-52AD-4952-99DF-DC590A5D73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106E328B-2EE1-4497-A3DD-387FCDAFB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1EDED58-50E7-445C-8394-5CCBF7A5D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F56B598F-B60F-4725-A36B-76AA5433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6F7D5D3-AB65-4401-910D-AF775C63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1499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="" xmlns:p14="http://schemas.microsoft.com/office/powerpoint/2010/main" val="1641015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F9D44A6-4523-4C19-8D92-860D4253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F6F40105-1F90-4A0D-8226-BF63605316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9CD80B0-5FAE-444B-B463-00B85E0F7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5193CEB3-7966-44A6-BD4E-91A2656E2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39A2AF4-5563-43F9-8F75-C8FE25782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933757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AE3C820-8986-490A-8BF2-EE9E7D2DC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7FE2D8D-D408-4B05-AEAD-5749D3A2A7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3DFDCDE-131A-4CCF-B136-1BAA16811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06DCA83-2796-4CCE-83FA-FFB937FF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19BD623-2137-4E41-85F4-E2BE1AF0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94986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E4D604E-7FC3-40C7-9CCE-71ABBDDEC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1F01B43-F65A-4272-9C60-C0EE8860AE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A8D2214-B0AE-4845-91FF-2FD4E7D7C5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5F67B3A0-D54F-43AB-9728-A61170225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2967394A-674C-4E2A-A811-29A663CD9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A7CD35B0-2582-4812-8881-615AC4120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69182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6FBCFA5-D42E-4AB2-978C-810C6CA9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82A631A2-3BFD-45B2-BCBF-FCF6716FC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1D3AEB41-F792-4F8A-AB8A-A8164E618B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54F2205-40F4-4E15-AE0A-2794BEBB1D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65B3BB58-0DF5-4DD7-8039-94DBB579B2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1F068DF-D61D-46ED-A47E-9031DA296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287D6D43-9937-4553-9673-9D0AD4D5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E2BD3C9-B0FC-409C-BDA7-E2B8EDC09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180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F25F719-D22B-4CE1-A7F1-5570BC8A9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4733DDB6-0C83-4AD5-A694-1F4F07CA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412D614-4D50-4590-A94B-557ADF515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B29A4486-3C9A-4BCF-9497-EF7671A94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66927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D5198DB-44EF-48DE-82FB-209DF75D7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6F518E06-93B9-4D83-A81B-CAAD123B44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9E86CEC-1A14-4E23-BA38-0FF56F26D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298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DC50F9A-3324-4ECE-9858-EFC9A3771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4ACE05E1-A63E-40DD-96F8-852D41255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E42827E5-233A-4CBB-BC0A-35F805B92D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0BE55E05-1655-4095-A2F8-D3CEA0D8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713031A9-EDE3-4C79-A54B-673BD94A5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384E53AD-2A8F-4073-B036-E76EC85B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03753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AECA479-D69D-4E7C-A1F0-ED705A5FA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82FC875A-C1F4-4016-BD60-97965A662F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65FC4720-7171-4476-9A7B-496AB95D4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76DB7EF5-B3CB-4D82-BBA1-B5A8CEACD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BC5E4FB-5076-4910-B630-9677AEA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D7465C90-7CC5-45EE-B770-74E826405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4076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7DE4DDE-C0A2-4A2D-8CB6-5A505FA8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E0E8A085-B75A-478B-B842-1026894AD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41ED49E-A388-4F24-A264-66CE291412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185AB-1F3A-42AF-94C9-94A78862F014}" type="datetimeFigureOut">
              <a:rPr lang="ru-RU" smtClean="0"/>
              <a:pPr/>
              <a:t>25.02.2021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9C60BC90-9CE1-4CD9-A88E-B23DD6DC06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C6FC081-9902-4A87-A5FF-0DFC0831F4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FFD36-714B-4997-989E-47BD16A2D92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81431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EFB21363-A1FD-479F-AE3E-C541F4233C5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1">
            <a:extLst>
              <a:ext uri="{FF2B5EF4-FFF2-40B4-BE49-F238E27FC236}">
                <a16:creationId xmlns="" xmlns:a16="http://schemas.microsoft.com/office/drawing/2014/main" id="{3D3F406E-E50E-47BF-9AF4-B1884754F497}"/>
              </a:ext>
            </a:extLst>
          </p:cNvPr>
          <p:cNvSpPr txBox="1">
            <a:spLocks/>
          </p:cNvSpPr>
          <p:nvPr/>
        </p:nvSpPr>
        <p:spPr>
          <a:xfrm>
            <a:off x="234462" y="1975856"/>
            <a:ext cx="11594236" cy="2520850"/>
          </a:xfrm>
          <a:prstGeom prst="rect">
            <a:avLst/>
          </a:prstGeom>
        </p:spPr>
        <p:txBody>
          <a:bodyPr anchor="ctr"/>
          <a:lstStyle/>
          <a:p>
            <a:pPr algn="ctr">
              <a:defRPr/>
            </a:pPr>
            <a:r>
              <a:rPr lang="ru-RU" sz="4000" b="1" dirty="0">
                <a:ln w="1905">
                  <a:solidFill>
                    <a:schemeClr val="tx1"/>
                  </a:solidFill>
                </a:ln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«Использование кейс - технологии в экологическом воспитании детей старшего дошкольного возраста»</a:t>
            </a:r>
          </a:p>
        </p:txBody>
      </p:sp>
      <p:sp>
        <p:nvSpPr>
          <p:cNvPr id="5" name="Подзаголовок 2">
            <a:extLst>
              <a:ext uri="{FF2B5EF4-FFF2-40B4-BE49-F238E27FC236}">
                <a16:creationId xmlns="" xmlns:a16="http://schemas.microsoft.com/office/drawing/2014/main" id="{CDBF5395-E17C-4998-A9E6-BAE30AD26C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462" y="261206"/>
            <a:ext cx="11676184" cy="600943"/>
          </a:xfrm>
          <a:prstGeom prst="roundRect">
            <a:avLst>
              <a:gd name="adj" fmla="val 1782"/>
            </a:avLst>
          </a:prstGeom>
        </p:spPr>
        <p:txBody>
          <a:bodyPr rtlCol="0">
            <a:noAutofit/>
          </a:bodyPr>
          <a:lstStyle/>
          <a:p>
            <a:pPr>
              <a:spcBef>
                <a:spcPts val="0"/>
              </a:spcBef>
              <a:defRPr/>
            </a:pP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Международная программа </a:t>
            </a:r>
          </a:p>
          <a:p>
            <a:pPr>
              <a:spcBef>
                <a:spcPts val="0"/>
              </a:spcBef>
              <a:defRPr/>
            </a:pP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i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Эко-школы</a:t>
            </a:r>
            <a:r>
              <a:rPr lang="ru-RU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/зеленый флаг»</a:t>
            </a:r>
            <a:endParaRPr lang="ru-RU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6DB8796-2242-4D80-A562-BAFF1C781FA2}"/>
              </a:ext>
            </a:extLst>
          </p:cNvPr>
          <p:cNvSpPr txBox="1"/>
          <p:nvPr/>
        </p:nvSpPr>
        <p:spPr>
          <a:xfrm>
            <a:off x="6257109" y="4911634"/>
            <a:ext cx="564315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оспитатель </a:t>
            </a:r>
            <a:r>
              <a:rPr lang="ru-RU" sz="2000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Мизонова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М.С.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етский 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 № 51</a:t>
            </a:r>
          </a:p>
          <a:p>
            <a:r>
              <a:rPr lang="ru-RU" sz="20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 </a:t>
            </a:r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Рыбинск</a:t>
            </a:r>
          </a:p>
          <a:p>
            <a:r>
              <a:rPr lang="ru-RU" sz="2000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Ярославская область 2021 г</a:t>
            </a:r>
            <a:endParaRPr lang="ru-RU" sz="20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5218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Constantia" pitchFamily="18" charset="0"/>
              </a:rPr>
              <a:t>Методы кейс - технологии</a:t>
            </a:r>
            <a:endParaRPr lang="ru-RU" sz="36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5578" y="1162594"/>
            <a:ext cx="8046720" cy="5014369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метод инцидента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метод ситуационно-ролевых игр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метод разбора деловой корреспонденции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игровое проектирование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 метод дискуссии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метод ситуативного анализа (метод анализа конкретных ситуаций, </a:t>
            </a:r>
            <a:r>
              <a:rPr lang="ru-RU" sz="12800" dirty="0" err="1" smtClean="0">
                <a:latin typeface="Constantia" pitchFamily="18" charset="0"/>
                <a:cs typeface="Times New Roman" panose="02020603050405020304" pitchFamily="18" charset="0"/>
              </a:rPr>
              <a:t>кейс-стади</a:t>
            </a: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; </a:t>
            </a:r>
            <a:r>
              <a:rPr lang="ru-RU" sz="12800" dirty="0" err="1" smtClean="0">
                <a:latin typeface="Constantia" pitchFamily="18" charset="0"/>
                <a:cs typeface="Times New Roman" panose="02020603050405020304" pitchFamily="18" charset="0"/>
              </a:rPr>
              <a:t>кейс-иллюстрации</a:t>
            </a:r>
            <a:r>
              <a:rPr lang="ru-RU" sz="12800" dirty="0" smtClean="0">
                <a:latin typeface="Constantia" pitchFamily="18" charset="0"/>
                <a:cs typeface="Times New Roman" panose="02020603050405020304" pitchFamily="18" charset="0"/>
              </a:rPr>
              <a:t>; фото-кейсы)</a:t>
            </a:r>
          </a:p>
          <a:p>
            <a:pPr>
              <a:buNone/>
            </a:pPr>
            <a:endParaRPr lang="ru-RU" sz="9600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22854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Constantia" pitchFamily="18" charset="0"/>
              </a:rPr>
              <a:t>Структура кейса</a:t>
            </a:r>
            <a:endParaRPr lang="ru-RU" sz="36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587343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onstantia" pitchFamily="18" charset="0"/>
              </a:rPr>
              <a:t>ситуация</a:t>
            </a:r>
            <a:r>
              <a:rPr lang="ru-RU" dirty="0" smtClean="0">
                <a:latin typeface="Constantia" pitchFamily="18" charset="0"/>
              </a:rPr>
              <a:t> – случай, проблема, история из реальной жизни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onstantia" pitchFamily="18" charset="0"/>
              </a:rPr>
              <a:t>контекст ситуации </a:t>
            </a:r>
            <a:r>
              <a:rPr lang="ru-RU" dirty="0" smtClean="0">
                <a:latin typeface="Constantia" pitchFamily="18" charset="0"/>
              </a:rPr>
              <a:t>– хронологический, исторический, контекст места, особенности действия или участников ситуации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onstantia" pitchFamily="18" charset="0"/>
              </a:rPr>
              <a:t>комментарий ситуации</a:t>
            </a:r>
            <a:r>
              <a:rPr lang="ru-RU" dirty="0" smtClean="0">
                <a:latin typeface="Constantia" pitchFamily="18" charset="0"/>
              </a:rPr>
              <a:t>, представленный автором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onstantia" pitchFamily="18" charset="0"/>
              </a:rPr>
              <a:t>вопросы или задания </a:t>
            </a:r>
            <a:r>
              <a:rPr lang="ru-RU" dirty="0" smtClean="0">
                <a:latin typeface="Constantia" pitchFamily="18" charset="0"/>
              </a:rPr>
              <a:t>для работы с кейсом</a:t>
            </a: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Constantia" pitchFamily="18" charset="0"/>
              </a:rPr>
              <a:t>приложения</a:t>
            </a:r>
            <a:endParaRPr lang="ru-RU" b="1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Constantia" pitchFamily="18" charset="0"/>
              </a:rPr>
              <a:t>Требования к кейсу</a:t>
            </a:r>
            <a:endParaRPr lang="ru-RU" sz="36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7388" y="1854926"/>
            <a:ext cx="7535091" cy="460942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latin typeface="Constantia" pitchFamily="18" charset="0"/>
              </a:rPr>
              <a:t>Соответствовать четко поставленной цели создания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latin typeface="Constantia" pitchFamily="18" charset="0"/>
              </a:rPr>
              <a:t>Иметь соответствующий уровень сложности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latin typeface="Constantia" pitchFamily="18" charset="0"/>
              </a:rPr>
              <a:t>Иллюстрировать типичные ситуации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latin typeface="Constantia" pitchFamily="18" charset="0"/>
              </a:rPr>
              <a:t>Развивать аналитическое мышление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latin typeface="Constantia" pitchFamily="18" charset="0"/>
              </a:rPr>
              <a:t>Провоцировать дискуссию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sz="3200" dirty="0" smtClean="0">
                <a:latin typeface="Constantia" pitchFamily="18" charset="0"/>
              </a:rPr>
              <a:t>Иметь несколько решений</a:t>
            </a:r>
            <a:endParaRPr lang="ru-RU" sz="3200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8440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Constantia" pitchFamily="18" charset="0"/>
              </a:rPr>
              <a:t>Технология работы с кейсом</a:t>
            </a:r>
            <a:endParaRPr lang="ru-RU" sz="36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199" y="1084217"/>
            <a:ext cx="7587343" cy="509274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Constantia" pitchFamily="18" charset="0"/>
              </a:rPr>
              <a:t>ЭТАПЫ: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Constantia" pitchFamily="18" charset="0"/>
              </a:rPr>
              <a:t>          Индивидуальная, самостоятельная работа дошкольников с материалами кейса (идентификация проблемы, формулирование ключевых альтернатив, предложение решения или рекомендованного действия.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endParaRPr lang="ru-RU" dirty="0" smtClean="0">
              <a:latin typeface="Constantia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Constantia" pitchFamily="18" charset="0"/>
              </a:rPr>
              <a:t>          Работа в малых группах по согласованию видения ключевой проблемы и ее решений.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endParaRPr lang="ru-RU" dirty="0" smtClean="0">
              <a:latin typeface="Constantia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ru-RU" dirty="0" smtClean="0">
                <a:latin typeface="Constantia" pitchFamily="18" charset="0"/>
              </a:rPr>
              <a:t>          Презентация и экспертиза результатов малых групп на общей дискуссии.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097588" y="1825625"/>
            <a:ext cx="1256211" cy="4351338"/>
          </a:xfrm>
        </p:spPr>
        <p:txBody>
          <a:bodyPr>
            <a:normAutofit fontScale="92500" lnSpcReduction="10000"/>
          </a:bodyPr>
          <a:lstStyle/>
          <a:p>
            <a:endParaRPr lang="ru-RU" dirty="0" smtClean="0"/>
          </a:p>
          <a:p>
            <a:r>
              <a:rPr lang="ru-RU" dirty="0" smtClean="0"/>
              <a:t>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CDBB6570-B7A9-45C3-A08D-605664EDEF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028" name="Picture 4" descr="https://sun9-50.userapi.com/impg/ojhOBRH7qe1ARD8Scil4wX2MpEVNjhg8l_YznA/hZuqkGTV_GA.jpg?size=1280x576&amp;quality=96&amp;sign=9c15db8c337536ae39319914ba1186d5&amp;type=album"/>
          <p:cNvPicPr>
            <a:picLocks noChangeAspect="1" noChangeArrowheads="1"/>
          </p:cNvPicPr>
          <p:nvPr/>
        </p:nvPicPr>
        <p:blipFill>
          <a:blip r:embed="rId3" cstate="print"/>
          <a:srcRect l="14848" t="20561" r="17115"/>
          <a:stretch>
            <a:fillRect/>
          </a:stretch>
        </p:blipFill>
        <p:spPr bwMode="auto">
          <a:xfrm>
            <a:off x="3665160" y="2073814"/>
            <a:ext cx="7986717" cy="4196358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9181103-E14B-4C94-B551-4195385E5FA0}"/>
              </a:ext>
            </a:extLst>
          </p:cNvPr>
          <p:cNvSpPr txBox="1"/>
          <p:nvPr/>
        </p:nvSpPr>
        <p:spPr>
          <a:xfrm>
            <a:off x="445363" y="391886"/>
            <a:ext cx="113012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Этапы 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кейс-иллюстрацией</a:t>
            </a:r>
            <a:endParaRPr lang="ru-RU" sz="3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EEB1E0E-D3AE-45EE-B28A-B218895FDE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9217" y="252050"/>
            <a:ext cx="3070189" cy="24089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BBA9741-6107-43A5-900F-7E41485061F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9222" name="Picture 6" descr="https://sun9-36.userapi.com/impg/_yMFkvXC0mz0_AxF3s9MULiV_7GgCVHDAAjcUg/-87SwR-sPBQ.jpg?size=1280x576&amp;quality=96&amp;sign=a8d9c9c49851bb1e8e3aa5f325878d1c&amp;type=album"/>
          <p:cNvPicPr>
            <a:picLocks noChangeAspect="1" noChangeArrowheads="1"/>
          </p:cNvPicPr>
          <p:nvPr/>
        </p:nvPicPr>
        <p:blipFill>
          <a:blip r:embed="rId3" cstate="print"/>
          <a:srcRect l="10435" t="21969" r="49838"/>
          <a:stretch>
            <a:fillRect/>
          </a:stretch>
        </p:blipFill>
        <p:spPr bwMode="auto">
          <a:xfrm>
            <a:off x="849086" y="2924871"/>
            <a:ext cx="4863737" cy="3743072"/>
          </a:xfrm>
          <a:prstGeom prst="rect">
            <a:avLst/>
          </a:prstGeom>
          <a:noFill/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599C1CE-A161-4A2F-B4BD-B97358E7A52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0091" y="186616"/>
            <a:ext cx="2864183" cy="2247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0A9339D-658C-4519-B360-2A96B87B64EF}"/>
              </a:ext>
            </a:extLst>
          </p:cNvPr>
          <p:cNvSpPr txBox="1"/>
          <p:nvPr/>
        </p:nvSpPr>
        <p:spPr>
          <a:xfrm>
            <a:off x="758328" y="38699"/>
            <a:ext cx="97654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Этапы 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кейс-иллюстрацией</a:t>
            </a:r>
            <a:r>
              <a:rPr lang="ru-RU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00772E8-7A8C-42F8-B4FC-7AA44B575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444" y="834080"/>
            <a:ext cx="3992881" cy="299466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s://sun9-36.userapi.com/impg/_yMFkvXC0mz0_AxF3s9MULiV_7GgCVHDAAjcUg/-87SwR-sPBQ.jpg?size=1280x576&amp;quality=96&amp;sign=a8d9c9c49851bb1e8e3aa5f325878d1c&amp;type=album"/>
          <p:cNvPicPr>
            <a:picLocks noChangeAspect="1" noChangeArrowheads="1"/>
          </p:cNvPicPr>
          <p:nvPr/>
        </p:nvPicPr>
        <p:blipFill>
          <a:blip r:embed="rId3" cstate="print"/>
          <a:srcRect l="51127"/>
          <a:stretch>
            <a:fillRect/>
          </a:stretch>
        </p:blipFill>
        <p:spPr bwMode="auto">
          <a:xfrm>
            <a:off x="7800328" y="2907802"/>
            <a:ext cx="3995431" cy="3678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3449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5EECA09-8F5C-4D1C-BEE2-C9397FCF855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709AC825-914E-48FC-A462-1AD3D257A0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5039" r="9610"/>
          <a:stretch/>
        </p:blipFill>
        <p:spPr>
          <a:xfrm>
            <a:off x="6618145" y="1010797"/>
            <a:ext cx="4873841" cy="483611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6028AEA-E144-4BFC-B8FE-CE03E71B2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971" t="19814" r="43641"/>
          <a:stretch/>
        </p:blipFill>
        <p:spPr>
          <a:xfrm>
            <a:off x="488307" y="2186627"/>
            <a:ext cx="5877648" cy="4209042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2E220F9E-2EF0-45CF-9AC5-847426F0ED7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36408" y="256457"/>
            <a:ext cx="2138757" cy="1678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6626B43-B102-47C7-A538-41A3B4781DFD}"/>
              </a:ext>
            </a:extLst>
          </p:cNvPr>
          <p:cNvSpPr txBox="1"/>
          <p:nvPr/>
        </p:nvSpPr>
        <p:spPr>
          <a:xfrm>
            <a:off x="177553" y="235490"/>
            <a:ext cx="10972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Этапы 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кейс-иллюстрацией</a:t>
            </a:r>
          </a:p>
        </p:txBody>
      </p:sp>
    </p:spTree>
    <p:extLst>
      <p:ext uri="{BB962C8B-B14F-4D97-AF65-F5344CB8AC3E}">
        <p14:creationId xmlns="" xmlns:p14="http://schemas.microsoft.com/office/powerpoint/2010/main" val="132144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35A5C5A-BF4C-43E0-9FA4-B06B57141AD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866B899C-160F-4C49-A4B4-BEAB5F0F7B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b="23234"/>
          <a:stretch/>
        </p:blipFill>
        <p:spPr>
          <a:xfrm>
            <a:off x="8626888" y="1149532"/>
            <a:ext cx="3046263" cy="51859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6BCF9FD-3D73-4F5E-9243-B6D39702FC5D}"/>
              </a:ext>
            </a:extLst>
          </p:cNvPr>
          <p:cNvSpPr txBox="1"/>
          <p:nvPr/>
        </p:nvSpPr>
        <p:spPr>
          <a:xfrm>
            <a:off x="3043646" y="104469"/>
            <a:ext cx="87414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Этапы 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с кейс-иллюстрацией</a:t>
            </a:r>
          </a:p>
        </p:txBody>
      </p:sp>
      <p:pic>
        <p:nvPicPr>
          <p:cNvPr id="2050" name="Picture 2" descr="C:\Users\ваня\Desktop\dorozhnieznaki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3634" y="1300300"/>
            <a:ext cx="2379405" cy="2305049"/>
          </a:xfrm>
          <a:prstGeom prst="rect">
            <a:avLst/>
          </a:prstGeom>
          <a:noFill/>
        </p:spPr>
      </p:pic>
      <p:pic>
        <p:nvPicPr>
          <p:cNvPr id="2051" name="Picture 3" descr="C:\Users\ваня\Desktop\img5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4112" y="4008952"/>
            <a:ext cx="2260618" cy="2404912"/>
          </a:xfrm>
          <a:prstGeom prst="rect">
            <a:avLst/>
          </a:prstGeom>
          <a:noFill/>
        </p:spPr>
      </p:pic>
      <p:pic>
        <p:nvPicPr>
          <p:cNvPr id="2052" name="Picture 4" descr="C:\Users\ваня\Desktop\img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195" y="195943"/>
            <a:ext cx="4506686" cy="3380014"/>
          </a:xfrm>
          <a:prstGeom prst="rect">
            <a:avLst/>
          </a:prstGeom>
          <a:noFill/>
        </p:spPr>
      </p:pic>
      <p:pic>
        <p:nvPicPr>
          <p:cNvPr id="2053" name="Picture 5" descr="C:\Users\ваня\Desktop\25117_5e543d85d1c8a1d8680718a38d11221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081" y="4115618"/>
            <a:ext cx="2537879" cy="225859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6331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DBB6570-B7A9-45C3-A08D-605664EDEF7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366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                           Детская копилка экологических правил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>
            <a:extLst>
              <a:ext uri="{FF2B5EF4-FFF2-40B4-BE49-F238E27FC236}">
                <a16:creationId xmlns="" xmlns:a16="http://schemas.microsoft.com/office/drawing/2014/main" id="{8DFD0471-D524-464C-8F89-3DA427CD58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5311" t="13073"/>
          <a:stretch/>
        </p:blipFill>
        <p:spPr>
          <a:xfrm>
            <a:off x="522513" y="3760364"/>
            <a:ext cx="4100355" cy="273706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6C8B038-B0EC-4570-91AF-25667FEB8D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23360" y="1306730"/>
            <a:ext cx="3204160" cy="2403120"/>
          </a:xfrm>
          <a:prstGeom prst="rect">
            <a:avLst/>
          </a:prstGeom>
        </p:spPr>
      </p:pic>
      <p:pic>
        <p:nvPicPr>
          <p:cNvPr id="8" name="Содержимое 7">
            <a:extLst>
              <a:ext uri="{FF2B5EF4-FFF2-40B4-BE49-F238E27FC236}">
                <a16:creationId xmlns="" xmlns:a16="http://schemas.microsoft.com/office/drawing/2014/main" id="{7CE1AF3A-318D-46A7-A52A-D532EE1D46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7388543" y="1118801"/>
            <a:ext cx="4588886" cy="3322571"/>
          </a:xfrm>
          <a:prstGeom prst="rect">
            <a:avLst/>
          </a:prstGeom>
        </p:spPr>
      </p:pic>
      <p:pic>
        <p:nvPicPr>
          <p:cNvPr id="1026" name="Picture 2" descr="C:\Users\ваня\Desktop\detsad-915835-14793081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7017" y="343138"/>
            <a:ext cx="2957377" cy="2961765"/>
          </a:xfrm>
          <a:prstGeom prst="rect">
            <a:avLst/>
          </a:prstGeom>
          <a:noFill/>
        </p:spPr>
      </p:pic>
      <p:pic>
        <p:nvPicPr>
          <p:cNvPr id="1027" name="Picture 3" descr="C:\Users\ваня\Desktop\detsad-915835-1479308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81942" y="3984626"/>
            <a:ext cx="2276517" cy="2324733"/>
          </a:xfrm>
          <a:prstGeom prst="rect">
            <a:avLst/>
          </a:prstGeom>
          <a:noFill/>
        </p:spPr>
      </p:pic>
      <p:pic>
        <p:nvPicPr>
          <p:cNvPr id="1028" name="Picture 4" descr="C:\Users\ваня\Desktop\detsad-915835-147930811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76903" y="4674902"/>
            <a:ext cx="1811248" cy="1849610"/>
          </a:xfrm>
          <a:prstGeom prst="rect">
            <a:avLst/>
          </a:prstGeom>
          <a:noFill/>
        </p:spPr>
      </p:pic>
      <p:pic>
        <p:nvPicPr>
          <p:cNvPr id="1029" name="Picture 5" descr="C:\Users\ваня\Desktop\detsad-915835-1479308129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963574" y="4551183"/>
            <a:ext cx="1932061" cy="20063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264CF338-42F5-4B20-A913-ACDCD808B5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488" y="274638"/>
            <a:ext cx="10899648" cy="114300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Экологическая кейс-игра для детей дошкольного возраста 5-7 лет «</a:t>
            </a:r>
            <a:r>
              <a:rPr lang="ru-RU" sz="3600" b="1" dirty="0" err="1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GreenTeam</a:t>
            </a:r>
            <a:r>
              <a:rPr lang="ru-RU" sz="36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514" y="1600200"/>
            <a:ext cx="8739052" cy="492514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Задачи:</a:t>
            </a:r>
            <a:endParaRPr lang="ru-RU" sz="3200" dirty="0">
              <a:solidFill>
                <a:srgbClr val="00B050"/>
              </a:solidFill>
              <a:latin typeface="Constantia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способствовать всестороннему </a:t>
            </a:r>
            <a:endParaRPr lang="ru-RU" sz="3200" dirty="0" smtClean="0">
              <a:latin typeface="Constantia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Constantia" pitchFamily="18" charset="0"/>
                <a:cs typeface="Times New Roman" panose="02020603050405020304" pitchFamily="18" charset="0"/>
              </a:rPr>
              <a:t>развитию </a:t>
            </a: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личности </a:t>
            </a:r>
            <a:r>
              <a:rPr lang="ru-RU" sz="3200" dirty="0" err="1">
                <a:latin typeface="Constantia" pitchFamily="18" charset="0"/>
                <a:cs typeface="Times New Roman" panose="02020603050405020304" pitchFamily="18" charset="0"/>
              </a:rPr>
              <a:t>ребѐнка</a:t>
            </a: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;</a:t>
            </a:r>
          </a:p>
          <a:p>
            <a:pPr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формировать у детей навыки </a:t>
            </a:r>
            <a:endParaRPr lang="ru-RU" sz="3200" dirty="0" smtClean="0">
              <a:latin typeface="Constantia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Constantia" pitchFamily="18" charset="0"/>
                <a:cs typeface="Times New Roman" panose="02020603050405020304" pitchFamily="18" charset="0"/>
              </a:rPr>
              <a:t>осознанно-ценностного </a:t>
            </a: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отношения </a:t>
            </a:r>
            <a:endParaRPr lang="ru-RU" sz="3200" dirty="0" smtClean="0">
              <a:latin typeface="Constantia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Constantia" pitchFamily="18" charset="0"/>
                <a:cs typeface="Times New Roman" panose="02020603050405020304" pitchFamily="18" charset="0"/>
              </a:rPr>
              <a:t>к </a:t>
            </a: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природе, необходимые </a:t>
            </a:r>
            <a:endParaRPr lang="ru-RU" sz="3200" dirty="0" smtClean="0">
              <a:latin typeface="Constantia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Constantia" pitchFamily="18" charset="0"/>
                <a:cs typeface="Times New Roman" panose="02020603050405020304" pitchFamily="18" charset="0"/>
              </a:rPr>
              <a:t>для </a:t>
            </a: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становления ответственной </a:t>
            </a:r>
            <a:endParaRPr lang="ru-RU" sz="3200" dirty="0" smtClean="0">
              <a:latin typeface="Constantia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200" dirty="0" smtClean="0">
                <a:latin typeface="Constantia" pitchFamily="18" charset="0"/>
                <a:cs typeface="Times New Roman" panose="02020603050405020304" pitchFamily="18" charset="0"/>
              </a:rPr>
              <a:t>позиции </a:t>
            </a:r>
            <a:r>
              <a:rPr lang="ru-RU" sz="3200" dirty="0">
                <a:latin typeface="Constantia" pitchFamily="18" charset="0"/>
                <a:cs typeface="Times New Roman" panose="02020603050405020304" pitchFamily="18" charset="0"/>
              </a:rPr>
              <a:t>юного гражданина своей страны, малой родины</a:t>
            </a:r>
          </a:p>
        </p:txBody>
      </p:sp>
      <p:pic>
        <p:nvPicPr>
          <p:cNvPr id="3074" name="Picture 2" descr="C:\Users\ваня\Desktop\кейс игра и экология\эмблема ГринТИм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/>
          <a:srcRect l="29313" t="15977" r="25734" b="15005"/>
          <a:stretch/>
        </p:blipFill>
        <p:spPr bwMode="auto">
          <a:xfrm>
            <a:off x="7831989" y="1476103"/>
            <a:ext cx="4138314" cy="36053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394" y="274638"/>
            <a:ext cx="9731406" cy="84876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Кейс-метод</a:t>
            </a:r>
            <a:endParaRPr lang="ru-RU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2698" y="1005840"/>
            <a:ext cx="8177348" cy="5591512"/>
          </a:xfrm>
        </p:spPr>
        <p:txBody>
          <a:bodyPr>
            <a:normAutofit fontScale="77500" lnSpcReduction="20000"/>
          </a:bodyPr>
          <a:lstStyle/>
          <a:p>
            <a:pPr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>
                <a:latin typeface="Constantia" pitchFamily="18" charset="0"/>
              </a:rPr>
              <a:t>         </a:t>
            </a:r>
            <a:r>
              <a:rPr lang="ru-RU" sz="3100" dirty="0" smtClean="0">
                <a:latin typeface="Constantia" pitchFamily="18" charset="0"/>
              </a:rPr>
              <a:t>Метод изучения ситуации из опыта практической деятельности организации. Это один из старых и испытанных методов активного обучения навыкам  анализа проблем и подготовки решений. Широко применяется в следующих дисциплинах: финансы, маркетинг,  управление персоналом.</a:t>
            </a:r>
          </a:p>
          <a:p>
            <a:pPr>
              <a:spcBef>
                <a:spcPts val="0"/>
              </a:spcBef>
              <a:buNone/>
            </a:pPr>
            <a:endParaRPr lang="ru-RU" sz="3100" dirty="0" smtClean="0">
              <a:latin typeface="Constantia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sz="3100" dirty="0" smtClean="0">
              <a:latin typeface="Constantia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100" dirty="0" smtClean="0">
                <a:latin typeface="Constantia" pitchFamily="18" charset="0"/>
                <a:cs typeface="Times New Roman" panose="02020603050405020304" pitchFamily="18" charset="0"/>
              </a:rPr>
              <a:t>          В </a:t>
            </a:r>
            <a:r>
              <a:rPr lang="ru-RU" sz="3100" dirty="0">
                <a:latin typeface="Constantia" pitchFamily="18" charset="0"/>
                <a:cs typeface="Times New Roman" panose="02020603050405020304" pitchFamily="18" charset="0"/>
              </a:rPr>
              <a:t>основе названия рассматриваемого метода лежит  латинский термин </a:t>
            </a:r>
            <a:r>
              <a:rPr lang="ru-RU" sz="31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КАЗУС</a:t>
            </a:r>
            <a:r>
              <a:rPr lang="ru-RU" sz="3100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 =</a:t>
            </a:r>
            <a:r>
              <a:rPr lang="ru-RU" sz="31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 необычный, запутанный случай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3100" dirty="0">
                <a:latin typeface="Constantia" pitchFamily="18" charset="0"/>
                <a:cs typeface="Times New Roman" panose="02020603050405020304" pitchFamily="18" charset="0"/>
              </a:rPr>
              <a:t>         По другой версии, это название образовано от английского </a:t>
            </a:r>
            <a:r>
              <a:rPr lang="ru-RU" sz="3100" b="1" dirty="0" err="1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case</a:t>
            </a:r>
            <a:r>
              <a:rPr lang="ru-RU" sz="3100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 = </a:t>
            </a:r>
            <a:r>
              <a:rPr lang="ru-RU" sz="31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портфель, </a:t>
            </a:r>
            <a:r>
              <a:rPr lang="ru-RU" sz="3100" b="1" dirty="0" smtClean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чемоданчик</a:t>
            </a:r>
          </a:p>
          <a:p>
            <a:pPr>
              <a:spcBef>
                <a:spcPts val="0"/>
              </a:spcBef>
              <a:buNone/>
            </a:pPr>
            <a:r>
              <a:rPr lang="ru-RU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>
              <a:spcBef>
                <a:spcPts val="0"/>
              </a:spcBef>
              <a:buNone/>
            </a:pPr>
            <a:endParaRPr lang="ru-RU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297E94F-8975-424F-B2D9-A4A54C1D21A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08869" y="2836392"/>
            <a:ext cx="2873828" cy="28590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853E68ED-1D8C-40AA-9C36-E48150AAE0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79" y="-35029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0517" y="274638"/>
            <a:ext cx="11425561" cy="11430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I</a:t>
            </a:r>
            <a:r>
              <a:rPr lang="ru-RU" sz="36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 этап экологической </a:t>
            </a:r>
            <a:r>
              <a:rPr lang="ru-RU" sz="3600" b="1" dirty="0" err="1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кейс-игры</a:t>
            </a:r>
            <a:r>
              <a:rPr lang="ru-RU" sz="36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 для детей дошкольного возраста 5-7 лет «</a:t>
            </a:r>
            <a:r>
              <a:rPr lang="ru-RU" sz="3600" b="1" dirty="0" err="1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GreenTeam</a:t>
            </a:r>
            <a:r>
              <a:rPr lang="ru-RU" sz="3600" b="1" dirty="0">
                <a:solidFill>
                  <a:srgbClr val="00B050"/>
                </a:solidFill>
                <a:latin typeface="Constantia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48640" y="1772816"/>
            <a:ext cx="6021977" cy="4824536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3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 кейс- заданий:</a:t>
            </a:r>
          </a:p>
          <a:p>
            <a:pPr lvl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«Мы реки, моря и океаны в обиду не дадим!»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«Мир украшают деревья, цветы. Помни, беречь их всегда должен ты»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 лесу шуметь не нужно. Живи с природой дружно»</a:t>
            </a:r>
          </a:p>
          <a:p>
            <a:pPr lvl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«Воздух вокруг нас»</a:t>
            </a:r>
          </a:p>
          <a:p>
            <a:pPr lvl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«Наедине с природой»</a:t>
            </a:r>
          </a:p>
          <a:p>
            <a:pPr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«Странно, что в мире огромном нет места собакам и кошкам бездомным»</a:t>
            </a:r>
          </a:p>
          <a:p>
            <a:pPr lvl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099" name="Picture 3" descr="C:\Users\ваня\Desktop\0008-011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46130" y="1652026"/>
            <a:ext cx="2379649" cy="1584176"/>
          </a:xfrm>
          <a:prstGeom prst="rect">
            <a:avLst/>
          </a:prstGeom>
          <a:noFill/>
        </p:spPr>
      </p:pic>
      <p:pic>
        <p:nvPicPr>
          <p:cNvPr id="4100" name="Picture 4" descr="C:\Users\ваня\Desktop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1064" y="3581597"/>
            <a:ext cx="2670720" cy="1502280"/>
          </a:xfrm>
          <a:prstGeom prst="rect">
            <a:avLst/>
          </a:prstGeom>
          <a:noFill/>
        </p:spPr>
      </p:pic>
      <p:pic>
        <p:nvPicPr>
          <p:cNvPr id="4101" name="Picture 5" descr="C:\Users\ваня\Desktop\hello_html_m4209ea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29010" y="3461226"/>
            <a:ext cx="2124236" cy="1416158"/>
          </a:xfrm>
          <a:prstGeom prst="rect">
            <a:avLst/>
          </a:prstGeom>
          <a:noFill/>
        </p:spPr>
      </p:pic>
      <p:pic>
        <p:nvPicPr>
          <p:cNvPr id="4102" name="Picture 6" descr="C:\Users\ваня\Desktop\3330595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53181" y="5033371"/>
            <a:ext cx="2477263" cy="1614755"/>
          </a:xfrm>
          <a:prstGeom prst="rect">
            <a:avLst/>
          </a:prstGeom>
          <a:noFill/>
        </p:spPr>
      </p:pic>
      <p:pic>
        <p:nvPicPr>
          <p:cNvPr id="4098" name="Picture 2" descr="C:\Users\ваня\Desktop\загрязнение-природы-отброс-и-погань-на-пляже-опасность-для-14881358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37880" y="1959429"/>
            <a:ext cx="2662131" cy="14974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333DC6D8-F170-4A53-A09E-E1BF9D2F348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9091" y="274638"/>
            <a:ext cx="10857391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экологической 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кейс-игры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дошкольного возраста 5-7 лет «</a:t>
            </a:r>
            <a:r>
              <a:rPr lang="ru-RU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GreenTeam</a:t>
            </a:r>
            <a:r>
              <a:rPr lang="ru-RU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50920" y="1476103"/>
            <a:ext cx="5868880" cy="47008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Альбомы – творческий отчет  с решением  экологического   Кейса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 cstate="print"/>
          <a:srcRect l="33672" t="19943" r="18546" b="15670"/>
          <a:stretch>
            <a:fillRect/>
          </a:stretch>
        </p:blipFill>
        <p:spPr bwMode="auto">
          <a:xfrm>
            <a:off x="5344474" y="1616619"/>
            <a:ext cx="316835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4" cstate="print"/>
          <a:srcRect l="33672" t="19943" r="18707" b="15385"/>
          <a:stretch>
            <a:fillRect/>
          </a:stretch>
        </p:blipFill>
        <p:spPr bwMode="auto">
          <a:xfrm>
            <a:off x="1071155" y="2335157"/>
            <a:ext cx="3239587" cy="197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7"/>
          <p:cNvPicPr>
            <a:picLocks noGrp="1"/>
          </p:cNvPicPr>
          <p:nvPr>
            <p:ph sz="half" idx="2"/>
          </p:nvPr>
        </p:nvPicPr>
        <p:blipFill>
          <a:blip r:embed="rId5" cstate="print"/>
          <a:srcRect l="33511" t="21083" r="18707" b="15954"/>
          <a:stretch>
            <a:fillRect/>
          </a:stretch>
        </p:blipFill>
        <p:spPr bwMode="auto">
          <a:xfrm>
            <a:off x="4951911" y="3866604"/>
            <a:ext cx="3604260" cy="2417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6" cstate="print"/>
          <a:srcRect l="33955" t="19943" r="19348" b="15670"/>
          <a:stretch>
            <a:fillRect/>
          </a:stretch>
        </p:blipFill>
        <p:spPr bwMode="auto">
          <a:xfrm>
            <a:off x="953862" y="4585062"/>
            <a:ext cx="3435258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1E54B24-53E7-413B-ADBE-B06189C5765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793204" y="2048733"/>
            <a:ext cx="3080934" cy="198921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8129D84-6CA1-41CF-92BD-3FEE0B67A902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981617" y="4251538"/>
            <a:ext cx="2866393" cy="21761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8BA495B-09A7-404F-9DE7-F3ECA67EFBD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A80E8B-120F-4670-9EB6-2E71AD2559B6}"/>
              </a:ext>
            </a:extLst>
          </p:cNvPr>
          <p:cNvSpPr txBox="1"/>
          <p:nvPr/>
        </p:nvSpPr>
        <p:spPr>
          <a:xfrm>
            <a:off x="197966" y="238821"/>
            <a:ext cx="8271332" cy="5817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процессе работы были замечены такие приращения: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дети заметно расширили свои экологические представления, своё умение устанавливать причинно-следственные связи;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-возрос интерес к объектам и явлениям природно-предметного мира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появилось желание соблюдать нормы и правила поведения в окружающей среде, направленное на сохране­ние ценностей природного мира.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F6FF79EC-8708-4A35-B4C5-A653F8DA0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084" r="2460"/>
          <a:stretch/>
        </p:blipFill>
        <p:spPr>
          <a:xfrm>
            <a:off x="8457331" y="4322180"/>
            <a:ext cx="3734669" cy="2296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642ACAC-9311-4888-A25E-46E8335C7F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986" t="9983" r="5161"/>
          <a:stretch/>
        </p:blipFill>
        <p:spPr>
          <a:xfrm>
            <a:off x="8773999" y="686747"/>
            <a:ext cx="2926769" cy="31006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44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E23A48A6-543F-43AE-8480-B7CA3F91EBD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8E56D83B-E075-4366-AB85-B2F360A3EF62}"/>
              </a:ext>
            </a:extLst>
          </p:cNvPr>
          <p:cNvSpPr txBox="1"/>
          <p:nvPr/>
        </p:nvSpPr>
        <p:spPr>
          <a:xfrm>
            <a:off x="62144" y="1504739"/>
            <a:ext cx="901749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надо помнить , что</a:t>
            </a:r>
          </a:p>
          <a:p>
            <a:pPr algn="ctr"/>
            <a:r>
              <a:rPr lang="ru-RU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«плохой» учитель преподносит истину,  а хороший учит её находить»</a:t>
            </a:r>
          </a:p>
        </p:txBody>
      </p:sp>
    </p:spTree>
    <p:extLst>
      <p:ext uri="{BB962C8B-B14F-4D97-AF65-F5344CB8AC3E}">
        <p14:creationId xmlns="" xmlns:p14="http://schemas.microsoft.com/office/powerpoint/2010/main" val="1433736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59172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Историческая справка</a:t>
            </a:r>
            <a:endParaRPr lang="ru-RU" sz="3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6450874" cy="4351338"/>
          </a:xfrm>
        </p:spPr>
        <p:txBody>
          <a:bodyPr/>
          <a:lstStyle/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Constantia" pitchFamily="18" charset="0"/>
              </a:rPr>
              <a:t>          Впервые работа с кейсами в рамках учебного процесса была реализована в Гарвардской школе бизнеса в 1908 году.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 smtClean="0">
                <a:latin typeface="Constantia" pitchFamily="18" charset="0"/>
              </a:rPr>
              <a:t>          В России данная технология стала внедряться последние 5 лет</a:t>
            </a:r>
            <a:endParaRPr lang="ru-RU" dirty="0">
              <a:latin typeface="Constantia" pitchFamily="18" charset="0"/>
            </a:endParaRPr>
          </a:p>
        </p:txBody>
      </p:sp>
      <p:pic>
        <p:nvPicPr>
          <p:cNvPr id="4099" name="Picture 3" descr="C:\Users\ваня\Desktop\depositphotos_209390440-stock-photo-man-reading-textb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6720" y="1420886"/>
            <a:ext cx="3814672" cy="5006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66206" y="613954"/>
            <a:ext cx="10855234" cy="2272937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>
                <a:latin typeface="Constantia" pitchFamily="18" charset="0"/>
              </a:rPr>
              <a:t>          Данная технология объединяет сложную реальность и учебные задачи, которые обсуждаются, решаются дети, осваиваются в ходе изучения. Использование на практике </a:t>
            </a:r>
            <a:r>
              <a:rPr lang="ru-RU" sz="2400" dirty="0" err="1" smtClean="0">
                <a:latin typeface="Constantia" pitchFamily="18" charset="0"/>
              </a:rPr>
              <a:t>кейс-технологии</a:t>
            </a:r>
            <a:r>
              <a:rPr lang="ru-RU" sz="2400" dirty="0" smtClean="0">
                <a:latin typeface="Constantia" pitchFamily="18" charset="0"/>
              </a:rPr>
              <a:t> в работе с дошкольниками дает возможность сформировать стратегию принятия решения, с помощью которой ребенок в будущем сможет преодолеть самостоятельно возникшие разной степени сложности жизненные ситуации</a:t>
            </a:r>
            <a:endParaRPr lang="ru-RU" sz="2400" dirty="0">
              <a:latin typeface="Constantia" pitchFamily="18" charset="0"/>
            </a:endParaRPr>
          </a:p>
        </p:txBody>
      </p:sp>
      <p:pic>
        <p:nvPicPr>
          <p:cNvPr id="5122" name="Picture 2" descr="C:\Users\ваня\Desktop\socializacia-rebenka-1024x68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7479" y="3057022"/>
            <a:ext cx="5181600" cy="3456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  <a:latin typeface="Constantia" pitchFamily="18" charset="0"/>
              </a:rPr>
              <a:t>Для чего нужен кейс?</a:t>
            </a:r>
            <a:endParaRPr lang="ru-RU" sz="36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38200" y="1825625"/>
            <a:ext cx="5627914" cy="4351338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3600" dirty="0" smtClean="0">
                <a:latin typeface="Constantia" pitchFamily="18" charset="0"/>
              </a:rPr>
              <a:t>       Кейс дает возможность приблизиться к практике, встать на позицию человека, реально принимающего решения, учиться на ошибках других.</a:t>
            </a:r>
            <a:endParaRPr lang="ru-RU" sz="3600" dirty="0">
              <a:latin typeface="Constantia" pitchFamily="18" charset="0"/>
            </a:endParaRPr>
          </a:p>
        </p:txBody>
      </p:sp>
      <p:pic>
        <p:nvPicPr>
          <p:cNvPr id="7171" name="Picture 3" descr="C:\Users\ваня\Desktop\dopobrazovan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1191" y="2137699"/>
            <a:ext cx="5004867" cy="3753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80914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600" dirty="0" smtClean="0">
                <a:latin typeface="Constantia" pitchFamily="18" charset="0"/>
              </a:rPr>
              <a:t>       Главное предназначение </a:t>
            </a:r>
            <a:r>
              <a:rPr lang="ru-RU" sz="3600" dirty="0" err="1" smtClean="0">
                <a:latin typeface="Constantia" pitchFamily="18" charset="0"/>
              </a:rPr>
              <a:t>кейс-технологии</a:t>
            </a:r>
            <a:r>
              <a:rPr lang="ru-RU" sz="3600" dirty="0" smtClean="0">
                <a:latin typeface="Constantia" pitchFamily="18" charset="0"/>
              </a:rPr>
              <a:t> – развивать способность исследовать различные проблемы и находить их решение, то есть, работать с информацией</a:t>
            </a:r>
            <a:endParaRPr lang="ru-RU" sz="3600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C:\Users\ваня\Desktop\hello_html_2a9ad22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9044" y="2638698"/>
            <a:ext cx="4959853" cy="35090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6291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Constantia" pitchFamily="18" charset="0"/>
              </a:rPr>
              <a:t>Чем отличается кейс от проблемной ситуации?</a:t>
            </a:r>
            <a:endParaRPr lang="ru-RU" sz="32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199" y="1502229"/>
            <a:ext cx="7090955" cy="4674733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      Отличительной особенностью кейс-метода является создание проблемной ситуации на основе фактов из реальной жизни.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 smtClean="0">
              <a:latin typeface="Constantia" pitchFamily="18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      Кейс не дает дошкольникам проблему в открытом виде, а участникам образовательной деятельности предстоит вычленить ее из той информации, которая содержится в кейсе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216536" y="1825625"/>
            <a:ext cx="3137263" cy="4351338"/>
          </a:xfrm>
        </p:spPr>
        <p:txBody>
          <a:bodyPr>
            <a:normAutofit lnSpcReduction="10000"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92965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Constantia" pitchFamily="18" charset="0"/>
              </a:rPr>
              <a:t>Кейс-метод - развивает</a:t>
            </a:r>
            <a:endParaRPr lang="ru-RU" sz="32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199" y="1005840"/>
            <a:ext cx="7495903" cy="5171123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Constantia" pitchFamily="18" charset="0"/>
              </a:rPr>
              <a:t>Умственные, сенсорные и речевые способности</a:t>
            </a:r>
          </a:p>
          <a:p>
            <a:r>
              <a:rPr lang="ru-RU" dirty="0" smtClean="0">
                <a:latin typeface="Constantia" pitchFamily="18" charset="0"/>
              </a:rPr>
              <a:t>Аналитические способности: классифицировать, анализировать, представлять свой взгляд на решение проблемы</a:t>
            </a:r>
          </a:p>
          <a:p>
            <a:r>
              <a:rPr lang="ru-RU" dirty="0" smtClean="0">
                <a:latin typeface="Constantia" pitchFamily="18" charset="0"/>
              </a:rPr>
              <a:t>Формируют навыки коммуникативного взаимодействия: вести дискуссию, отстаивать свою точку зрения, убеждать</a:t>
            </a:r>
          </a:p>
          <a:p>
            <a:r>
              <a:rPr lang="ru-RU" dirty="0" smtClean="0">
                <a:latin typeface="Constantia" pitchFamily="18" charset="0"/>
              </a:rPr>
              <a:t>Практические умения</a:t>
            </a:r>
          </a:p>
          <a:p>
            <a:r>
              <a:rPr lang="ru-RU" dirty="0" smtClean="0">
                <a:latin typeface="Constantia" pitchFamily="18" charset="0"/>
              </a:rPr>
              <a:t>Социальные умения: оценивать поведение детей, умение слушать, поддерживать чужое мнение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63554FC-C576-443E-9BAB-B5490CB3F27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22514"/>
            <a:ext cx="10515600" cy="96665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B050"/>
                </a:solidFill>
                <a:latin typeface="Constantia" pitchFamily="18" charset="0"/>
              </a:rPr>
              <a:t>В процессе освоения кейс - технологий дети</a:t>
            </a:r>
            <a:endParaRPr lang="ru-RU" sz="3200" b="1" dirty="0">
              <a:solidFill>
                <a:srgbClr val="00B050"/>
              </a:solidFill>
              <a:latin typeface="Constantia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199" y="1854925"/>
            <a:ext cx="7587343" cy="432203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Учатся получать необходимую информацию в общении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Развивают умения соотносить свои устремления с интересами других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Учатся доказывать свою точку зрения, аргументировать ответ, формулировать вопрос, вести дискуссию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Развивают умения принимать помощь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dirty="0" smtClean="0">
                <a:latin typeface="Constantia" pitchFamily="18" charset="0"/>
              </a:rPr>
              <a:t>Развивают умения работать в команде</a:t>
            </a:r>
            <a:endParaRPr lang="ru-RU" dirty="0">
              <a:latin typeface="Constantia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1699</TotalTime>
  <Words>738</Words>
  <Application>Microsoft Office PowerPoint</Application>
  <PresentationFormat>Произвольный</PresentationFormat>
  <Paragraphs>100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Кейс-метод</vt:lpstr>
      <vt:lpstr>Историческая справка</vt:lpstr>
      <vt:lpstr>Слайд 4</vt:lpstr>
      <vt:lpstr>Для чего нужен кейс?</vt:lpstr>
      <vt:lpstr>       Главное предназначение кейс-технологии – развивать способность исследовать различные проблемы и находить их решение, то есть, работать с информацией</vt:lpstr>
      <vt:lpstr>Чем отличается кейс от проблемной ситуации?</vt:lpstr>
      <vt:lpstr>Кейс-метод - развивает</vt:lpstr>
      <vt:lpstr>В процессе освоения кейс - технологий дети</vt:lpstr>
      <vt:lpstr>Методы кейс - технологии</vt:lpstr>
      <vt:lpstr>Структура кейса</vt:lpstr>
      <vt:lpstr>Требования к кейсу</vt:lpstr>
      <vt:lpstr>Технология работы с кейсом</vt:lpstr>
      <vt:lpstr>Слайд 14</vt:lpstr>
      <vt:lpstr>Слайд 15</vt:lpstr>
      <vt:lpstr>Слайд 16</vt:lpstr>
      <vt:lpstr>Слайд 17</vt:lpstr>
      <vt:lpstr>                              Детская копилка экологических правил</vt:lpstr>
      <vt:lpstr>Экологическая кейс-игра для детей дошкольного возраста 5-7 лет «GreenTeam» </vt:lpstr>
      <vt:lpstr>I этап экологической кейс-игры для детей дошкольного возраста 5-7 лет «GreenTeam» </vt:lpstr>
      <vt:lpstr>II этап экологической кейс-игры для детей дошкольного возраста 5-7 лет «GreenTeam» 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Mariya</dc:creator>
  <cp:lastModifiedBy>User</cp:lastModifiedBy>
  <cp:revision>137</cp:revision>
  <dcterms:created xsi:type="dcterms:W3CDTF">2021-01-17T13:53:59Z</dcterms:created>
  <dcterms:modified xsi:type="dcterms:W3CDTF">2021-02-25T13:14:28Z</dcterms:modified>
</cp:coreProperties>
</file>