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8" r:id="rId1"/>
  </p:sldMasterIdLst>
  <p:sldIdLst>
    <p:sldId id="256" r:id="rId2"/>
    <p:sldId id="257" r:id="rId3"/>
    <p:sldId id="294" r:id="rId4"/>
    <p:sldId id="295" r:id="rId5"/>
    <p:sldId id="296" r:id="rId6"/>
    <p:sldId id="258" r:id="rId7"/>
    <p:sldId id="265" r:id="rId8"/>
    <p:sldId id="259" r:id="rId9"/>
    <p:sldId id="260" r:id="rId10"/>
    <p:sldId id="262" r:id="rId11"/>
    <p:sldId id="263" r:id="rId12"/>
    <p:sldId id="264" r:id="rId13"/>
    <p:sldId id="287" r:id="rId14"/>
    <p:sldId id="297" r:id="rId15"/>
    <p:sldId id="266" r:id="rId16"/>
    <p:sldId id="298" r:id="rId17"/>
    <p:sldId id="293" r:id="rId18"/>
    <p:sldId id="290" r:id="rId19"/>
    <p:sldId id="299" r:id="rId20"/>
    <p:sldId id="292" r:id="rId21"/>
    <p:sldId id="301" r:id="rId22"/>
    <p:sldId id="302" r:id="rId23"/>
    <p:sldId id="303" r:id="rId24"/>
    <p:sldId id="304" r:id="rId25"/>
    <p:sldId id="305" r:id="rId26"/>
    <p:sldId id="306" r:id="rId27"/>
  </p:sldIdLst>
  <p:sldSz cx="9144000" cy="6858000" type="screen4x3"/>
  <p:notesSz cx="9144000" cy="6858000"/>
  <p:embeddedFontLst>
    <p:embeddedFont>
      <p:font typeface="Constantia" pitchFamily="18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Segoe UI Light" charset="0"/>
      <p:regular r:id="rId40"/>
    </p:embeddedFont>
    <p:embeddedFont>
      <p:font typeface="Arial Unicode MS" pitchFamily="34" charset="-128"/>
      <p:regular r:id="rId41"/>
    </p:embeddedFont>
    <p:embeddedFont>
      <p:font typeface="Wingdings 3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0" autoAdjust="0"/>
    <p:restoredTop sz="94660"/>
  </p:normalViewPr>
  <p:slideViewPr>
    <p:cSldViewPr>
      <p:cViewPr varScale="1">
        <p:scale>
          <a:sx n="72" d="100"/>
          <a:sy n="72" d="100"/>
        </p:scale>
        <p:origin x="-570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0908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66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1485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357399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0947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4193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9455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562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5882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28003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 u="heavy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1463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656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204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272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507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827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99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516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684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print">
            <a:lum/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01153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BEAB09-F877-411D-A5DC-72954BFF1BC8}"/>
              </a:ext>
            </a:extLst>
          </p:cNvPr>
          <p:cNvSpPr txBox="1"/>
          <p:nvPr/>
        </p:nvSpPr>
        <p:spPr>
          <a:xfrm>
            <a:off x="809625" y="533400"/>
            <a:ext cx="769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программа «</a:t>
            </a:r>
            <a:r>
              <a:rPr lang="ru-RU" sz="20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Эко-школы</a:t>
            </a:r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/Зеленый флаг» </a:t>
            </a:r>
          </a:p>
          <a:p>
            <a:pPr algn="ctr"/>
            <a:endParaRPr lang="ru-RU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 коробки </a:t>
            </a:r>
            <a:r>
              <a:rPr lang="ru-RU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эффективный метод </a:t>
            </a:r>
            <a:r>
              <a:rPr lang="ru-RU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ознакомления дошкольников с миром природы</a:t>
            </a:r>
            <a:endParaRPr lang="ru-RU" sz="4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B87C1D5-3C28-48E6-B542-F3BFDDC8C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19500"/>
            <a:ext cx="28194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F24E71-2BAD-4F8E-9DD3-1A24599E3727}"/>
              </a:ext>
            </a:extLst>
          </p:cNvPr>
          <p:cNvSpPr txBox="1"/>
          <p:nvPr/>
        </p:nvSpPr>
        <p:spPr>
          <a:xfrm>
            <a:off x="4724400" y="5105401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: Черемисина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Я.В.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51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город Рыбинск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Ярославская область  2021 г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2600" y="337126"/>
            <a:ext cx="623125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0" i="0" spc="-705" dirty="0">
                <a:latin typeface="Times New Roman"/>
                <a:cs typeface="Times New Roman"/>
              </a:rPr>
              <a:t> 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spc="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3BA200C-3A93-41AA-9B97-F5DB7482B4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4850" y="1600200"/>
            <a:ext cx="3734861" cy="233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A5567E4A-068B-4D67-9937-0D8094B8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352800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31DF218C-EFDD-4A69-8067-8248D3EBE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457" b="15163"/>
          <a:stretch/>
        </p:blipFill>
        <p:spPr bwMode="auto">
          <a:xfrm>
            <a:off x="990600" y="4010909"/>
            <a:ext cx="3352799" cy="249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F8D1C49-84ED-4355-A24B-FAFCE01397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665" b="7556"/>
          <a:stretch/>
        </p:blipFill>
        <p:spPr>
          <a:xfrm>
            <a:off x="423084" y="157137"/>
            <a:ext cx="4148916" cy="330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E0752F4-1C00-4C8A-AA48-70E4CF6824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09" t="9895" b="5556"/>
          <a:stretch/>
        </p:blipFill>
        <p:spPr>
          <a:xfrm>
            <a:off x="4830137" y="429858"/>
            <a:ext cx="3776809" cy="292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A27737-8D63-4CB0-BAE4-F5DD21FBA9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9362" b="19361"/>
          <a:stretch/>
        </p:blipFill>
        <p:spPr>
          <a:xfrm>
            <a:off x="5105400" y="3657600"/>
            <a:ext cx="3776808" cy="310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CF9F06A-08E6-44A8-B537-EE63647BDD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334" t="6409" r="5038" b="6409"/>
          <a:stretch/>
        </p:blipFill>
        <p:spPr>
          <a:xfrm>
            <a:off x="423083" y="3814056"/>
            <a:ext cx="4193549" cy="274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640B99-0CD7-48D7-8B12-CB9F347401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786" y="228600"/>
            <a:ext cx="349804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8DD2162-F52C-4FAA-8120-A5EF4ECA9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445" t="11111" r="4445" b="10000"/>
          <a:stretch/>
        </p:blipFill>
        <p:spPr>
          <a:xfrm>
            <a:off x="4572000" y="304800"/>
            <a:ext cx="3804376" cy="329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06B6F97-B80D-4078-B471-F6FFA035DC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861" y="4086763"/>
            <a:ext cx="4111539" cy="201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BCB355B-7A18-4660-8052-EC811E79A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8278" t="5261" r="2740" b="8179"/>
          <a:stretch/>
        </p:blipFill>
        <p:spPr>
          <a:xfrm>
            <a:off x="4419601" y="3886200"/>
            <a:ext cx="4492538" cy="241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800425-F817-4894-B937-8DB13637B81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98092" y="-507492"/>
            <a:ext cx="6300217" cy="807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0171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668C2D2-6572-4FAB-B7B8-64E8ABBAC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556"/>
          <a:stretch/>
        </p:blipFill>
        <p:spPr bwMode="auto">
          <a:xfrm>
            <a:off x="152400" y="228600"/>
            <a:ext cx="457200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099F563-54B7-426F-8B76-EAF8DEE249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1111" b="8888"/>
          <a:stretch/>
        </p:blipFill>
        <p:spPr>
          <a:xfrm>
            <a:off x="4419600" y="2785352"/>
            <a:ext cx="4419600" cy="399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636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575" y="16397"/>
            <a:ext cx="868680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b="0" i="0" spc="-705" dirty="0"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sz="2400"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</a:t>
            </a:r>
            <a:r>
              <a:rPr sz="2400"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</a:t>
            </a:r>
            <a:r>
              <a:rPr sz="24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подходят</a:t>
            </a:r>
            <a:r>
              <a:rPr sz="2400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сенсорные</a:t>
            </a:r>
          </a:p>
          <a:p>
            <a:pPr algn="ctr">
              <a:lnSpc>
                <a:spcPct val="100000"/>
              </a:lnSpc>
            </a:pPr>
            <a:r>
              <a:rPr sz="2400" b="0" i="0" spc="-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8625" y="802109"/>
            <a:ext cx="7696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165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800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3-4 лет</a:t>
            </a:r>
            <a:endParaRPr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4A1B1CE-C128-432D-81D1-B08142E94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500" t="10001" b="3749"/>
          <a:stretch/>
        </p:blipFill>
        <p:spPr>
          <a:xfrm rot="16200000">
            <a:off x="-42974" y="2605198"/>
            <a:ext cx="4522423" cy="357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693521F-9CFA-4198-A415-A0988884C5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75" b="13333"/>
          <a:stretch/>
        </p:blipFill>
        <p:spPr>
          <a:xfrm>
            <a:off x="4371975" y="2990707"/>
            <a:ext cx="4648200" cy="369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D719A56-352B-49BC-BA8B-E92576F2BFA1}"/>
              </a:ext>
            </a:extLst>
          </p:cNvPr>
          <p:cNvSpPr txBox="1"/>
          <p:nvPr/>
        </p:nvSpPr>
        <p:spPr>
          <a:xfrm>
            <a:off x="5715000" y="2431583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BC96D9-3AEA-461A-AFB0-36FCDCB7809C}"/>
              </a:ext>
            </a:extLst>
          </p:cNvPr>
          <p:cNvSpPr txBox="1"/>
          <p:nvPr/>
        </p:nvSpPr>
        <p:spPr>
          <a:xfrm>
            <a:off x="275137" y="1470410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«Найди, что назову»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6591A3-A324-4B6B-B527-9E6D914F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4000"/>
          <a:stretch/>
        </p:blipFill>
        <p:spPr>
          <a:xfrm>
            <a:off x="4800600" y="1752600"/>
            <a:ext cx="3810000" cy="497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9E23D4-0DF1-47A2-9BCB-88CB1F7862AE}"/>
              </a:ext>
            </a:extLst>
          </p:cNvPr>
          <p:cNvSpPr txBox="1"/>
          <p:nvPr/>
        </p:nvSpPr>
        <p:spPr>
          <a:xfrm>
            <a:off x="5410200" y="8382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«Сажаем цветочки»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4A2561-A66D-4B84-960E-FA94C07E5983}"/>
              </a:ext>
            </a:extLst>
          </p:cNvPr>
          <p:cNvSpPr txBox="1"/>
          <p:nvPr/>
        </p:nvSpPr>
        <p:spPr>
          <a:xfrm>
            <a:off x="328507" y="358200"/>
            <a:ext cx="3962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«Синяя коробочка»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444EC2F-7525-4544-8AB8-00F95801C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55" r="5432"/>
          <a:stretch/>
        </p:blipFill>
        <p:spPr bwMode="auto">
          <a:xfrm>
            <a:off x="152611" y="942975"/>
            <a:ext cx="4619414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184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2D22176-4579-42B0-9C12-D8FD1CFE8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750" b="11042"/>
          <a:stretch/>
        </p:blipFill>
        <p:spPr>
          <a:xfrm>
            <a:off x="152400" y="477967"/>
            <a:ext cx="434771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3710EC5-2409-4F25-95BC-AFBFF9721F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47" r="6028" b="4154"/>
          <a:stretch/>
        </p:blipFill>
        <p:spPr>
          <a:xfrm rot="5400000">
            <a:off x="5017468" y="2831132"/>
            <a:ext cx="3223864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CF89C58-A76A-4784-9878-936FA1723BDE}"/>
              </a:ext>
            </a:extLst>
          </p:cNvPr>
          <p:cNvSpPr txBox="1"/>
          <p:nvPr/>
        </p:nvSpPr>
        <p:spPr>
          <a:xfrm>
            <a:off x="1030856" y="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«Море»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E5D2AAE-1EE0-482E-876C-9C1D2F7C09A0}"/>
              </a:ext>
            </a:extLst>
          </p:cNvPr>
          <p:cNvSpPr txBox="1"/>
          <p:nvPr/>
        </p:nvSpPr>
        <p:spPr>
          <a:xfrm>
            <a:off x="5562600" y="28956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«Рыбалка»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2109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7B5901D-6830-4940-BB7A-778B55DCC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566" y="76200"/>
            <a:ext cx="6554867" cy="664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spc="-45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возраста </a:t>
            </a: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D584F64-CAB1-4C71-98E6-A12320F0D2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2495550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B86ED6-23A9-4A61-8BAE-7BC230E28E38}"/>
              </a:ext>
            </a:extLst>
          </p:cNvPr>
          <p:cNvSpPr txBox="1"/>
          <p:nvPr/>
        </p:nvSpPr>
        <p:spPr>
          <a:xfrm>
            <a:off x="5572125" y="189172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«Стройка»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F6ADDA-2D92-40B7-8060-1A46AE242361}"/>
              </a:ext>
            </a:extLst>
          </p:cNvPr>
          <p:cNvSpPr txBox="1"/>
          <p:nvPr/>
        </p:nvSpPr>
        <p:spPr>
          <a:xfrm>
            <a:off x="762000" y="608056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 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D092981-4005-492D-A9E5-C09766DCC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037" t="6665" r="7037" b="3334"/>
          <a:stretch/>
        </p:blipFill>
        <p:spPr>
          <a:xfrm>
            <a:off x="228600" y="662151"/>
            <a:ext cx="3962401" cy="553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67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A3DA31-C2B0-407E-BB99-D1254C62B8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30606" cy="375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629202-B1DA-4589-B11A-3A392B062A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705100"/>
            <a:ext cx="4114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2B2A209-443D-4831-A156-E26952E18233}"/>
              </a:ext>
            </a:extLst>
          </p:cNvPr>
          <p:cNvSpPr txBox="1"/>
          <p:nvPr/>
        </p:nvSpPr>
        <p:spPr>
          <a:xfrm>
            <a:off x="5943600" y="19812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«Африка»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198EBC-8118-40AD-84B8-BEC639473D9D}"/>
              </a:ext>
            </a:extLst>
          </p:cNvPr>
          <p:cNvSpPr txBox="1"/>
          <p:nvPr/>
        </p:nvSpPr>
        <p:spPr>
          <a:xfrm>
            <a:off x="685800" y="3733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«Арктика»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23706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285F64A-0776-416E-8EBE-698288396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7500" y="-444500"/>
            <a:ext cx="5867400" cy="782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220C1DDC-8947-4D4D-B666-8D0D79155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" b="12726"/>
          <a:stretch/>
        </p:blipFill>
        <p:spPr>
          <a:xfrm>
            <a:off x="94732" y="707231"/>
            <a:ext cx="4300341" cy="500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AA3106F-0D4C-4B84-8938-48CB9047A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74" b="11111"/>
          <a:stretch/>
        </p:blipFill>
        <p:spPr>
          <a:xfrm>
            <a:off x="4300341" y="1010840"/>
            <a:ext cx="4748927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8FD43E-A441-48D9-B205-DAF10312F037}"/>
              </a:ext>
            </a:extLst>
          </p:cNvPr>
          <p:cNvSpPr txBox="1"/>
          <p:nvPr/>
        </p:nvSpPr>
        <p:spPr>
          <a:xfrm>
            <a:off x="5426770" y="45464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EDBE1DE-5328-4AA3-98EE-99D12EFEE777}"/>
              </a:ext>
            </a:extLst>
          </p:cNvPr>
          <p:cNvSpPr txBox="1"/>
          <p:nvPr/>
        </p:nvSpPr>
        <p:spPr>
          <a:xfrm>
            <a:off x="685800" y="5715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«Ферма»</a:t>
            </a:r>
          </a:p>
        </p:txBody>
      </p:sp>
    </p:spTree>
    <p:extLst>
      <p:ext uri="{BB962C8B-B14F-4D97-AF65-F5344CB8AC3E}">
        <p14:creationId xmlns="" xmlns:p14="http://schemas.microsoft.com/office/powerpoint/2010/main" val="93076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7337AA-46C8-418F-85FF-BD4B4618A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7467600" cy="114062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Эко-школа. здоровый образ жизни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48C216-0091-4A51-980F-76663F532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26"/>
          <a:stretch/>
        </p:blipFill>
        <p:spPr>
          <a:xfrm>
            <a:off x="1676400" y="1752600"/>
            <a:ext cx="579804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4ACE71B-3C02-459A-9121-ABFB1E16BCD9}"/>
              </a:ext>
            </a:extLst>
          </p:cNvPr>
          <p:cNvSpPr txBox="1"/>
          <p:nvPr/>
        </p:nvSpPr>
        <p:spPr>
          <a:xfrm>
            <a:off x="2514600" y="803701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«Витаминная грядка»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5572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AF2B852-F07A-4EDB-830D-1DAC12485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103" b="16724"/>
          <a:stretch/>
        </p:blipFill>
        <p:spPr>
          <a:xfrm>
            <a:off x="1785929" y="1958528"/>
            <a:ext cx="4953000" cy="4440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1441210-5A23-440D-B42D-20BCACBC9174}"/>
              </a:ext>
            </a:extLst>
          </p:cNvPr>
          <p:cNvSpPr txBox="1"/>
          <p:nvPr/>
        </p:nvSpPr>
        <p:spPr>
          <a:xfrm rot="541268">
            <a:off x="4663563" y="3859088"/>
            <a:ext cx="734654" cy="2539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</a:rPr>
              <a:t>пища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0488B9-2BE2-45CD-BAE6-DD9A06B31629}"/>
              </a:ext>
            </a:extLst>
          </p:cNvPr>
          <p:cNvSpPr txBox="1"/>
          <p:nvPr/>
        </p:nvSpPr>
        <p:spPr>
          <a:xfrm rot="457369">
            <a:off x="5802956" y="4609063"/>
            <a:ext cx="573161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solidFill>
                  <a:schemeClr val="bg1"/>
                </a:solidFill>
              </a:rPr>
              <a:t>прочее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5C3C0B06-3074-40C3-9851-57BE070F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50"/>
            <a:ext cx="7467600" cy="99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Эко-школа.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сортировка бытовых отходов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B4BD5F-4D6D-4E26-A742-63A6ED037CB7}"/>
              </a:ext>
            </a:extLst>
          </p:cNvPr>
          <p:cNvSpPr txBox="1"/>
          <p:nvPr/>
        </p:nvSpPr>
        <p:spPr>
          <a:xfrm>
            <a:off x="1371600" y="1158011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«Очистим природу от бросового материала»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850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4426ED3-F822-4A70-9282-0F08BAA3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050"/>
            <a:ext cx="7467600" cy="990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Эко-школа.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биоразнообразие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DFD0CC6-D6F1-4800-84A4-685FA8291C20}"/>
              </a:ext>
            </a:extLst>
          </p:cNvPr>
          <p:cNvSpPr txBox="1"/>
          <p:nvPr/>
        </p:nvSpPr>
        <p:spPr>
          <a:xfrm>
            <a:off x="2369467" y="126459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«Тайга»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2A9318-C0F4-4DFA-98F2-F260EF0DD8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981200"/>
            <a:ext cx="6186734" cy="4495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33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7E10B909-1D7A-4B27-A8C9-0336416B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95425"/>
            <a:ext cx="7444768" cy="496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7B845C-85B6-4E95-806A-6B98553EBAB6}"/>
              </a:ext>
            </a:extLst>
          </p:cNvPr>
          <p:cNvSpPr txBox="1"/>
          <p:nvPr/>
        </p:nvSpPr>
        <p:spPr>
          <a:xfrm>
            <a:off x="2286000" y="36671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«Север»</a:t>
            </a:r>
          </a:p>
        </p:txBody>
      </p:sp>
    </p:spTree>
    <p:extLst>
      <p:ext uri="{BB962C8B-B14F-4D97-AF65-F5344CB8AC3E}">
        <p14:creationId xmlns="" xmlns:p14="http://schemas.microsoft.com/office/powerpoint/2010/main" val="393583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5AB2494-CDEB-41E8-8F08-188D595321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47"/>
          <a:stretch/>
        </p:blipFill>
        <p:spPr>
          <a:xfrm>
            <a:off x="609600" y="1188427"/>
            <a:ext cx="8077200" cy="5540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E804C-62B4-4C4B-B66A-0DDCB13FC205}"/>
              </a:ext>
            </a:extLst>
          </p:cNvPr>
          <p:cNvSpPr txBox="1"/>
          <p:nvPr/>
        </p:nvSpPr>
        <p:spPr>
          <a:xfrm>
            <a:off x="2667000" y="5334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коробка «Насекомые»</a:t>
            </a:r>
          </a:p>
        </p:txBody>
      </p:sp>
    </p:spTree>
    <p:extLst>
      <p:ext uri="{BB962C8B-B14F-4D97-AF65-F5344CB8AC3E}">
        <p14:creationId xmlns="" xmlns:p14="http://schemas.microsoft.com/office/powerpoint/2010/main" val="338173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105400"/>
            <a:ext cx="8153400" cy="1447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Трогаем, пересыпаем, играем – природу изучаем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ваня\Desktop\7590752_81728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3949700" cy="2633133"/>
          </a:xfrm>
          <a:prstGeom prst="rect">
            <a:avLst/>
          </a:prstGeom>
          <a:noFill/>
        </p:spPr>
      </p:pic>
      <p:pic>
        <p:nvPicPr>
          <p:cNvPr id="1027" name="Picture 3" descr="C:\Users\ваня\Desktop\IMG_3106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819400"/>
            <a:ext cx="4532922" cy="2209800"/>
          </a:xfrm>
          <a:prstGeom prst="rect">
            <a:avLst/>
          </a:prstGeom>
          <a:noFill/>
        </p:spPr>
      </p:pic>
      <p:pic>
        <p:nvPicPr>
          <p:cNvPr id="1028" name="Picture 4" descr="C:\Users\ваня\Desktop\20171212_084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57200"/>
            <a:ext cx="3937283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B237E0-56E4-4C54-BF87-F341918869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67" t="35502"/>
          <a:stretch/>
        </p:blipFill>
        <p:spPr>
          <a:xfrm>
            <a:off x="492896" y="609600"/>
            <a:ext cx="8158207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9998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95EE187-BEB4-4432-AE4D-317C36997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4836876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9E8B3F-F72B-4D3E-A290-F6BFF0F660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6" t="2112" r="7042"/>
          <a:stretch/>
        </p:blipFill>
        <p:spPr>
          <a:xfrm>
            <a:off x="381000" y="3495523"/>
            <a:ext cx="4724400" cy="319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958A7D3-801D-4F66-A6D2-E6E0EBDA85DC}"/>
              </a:ext>
            </a:extLst>
          </p:cNvPr>
          <p:cNvSpPr txBox="1"/>
          <p:nvPr/>
        </p:nvSpPr>
        <p:spPr>
          <a:xfrm>
            <a:off x="5257800" y="609600"/>
            <a:ext cx="3886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onstantia" pitchFamily="18" charset="0"/>
              </a:rPr>
              <a:t>Сенсорная коробка (ванночка) (</a:t>
            </a:r>
            <a:r>
              <a:rPr lang="ru-RU" sz="2400" dirty="0" err="1" smtClean="0">
                <a:solidFill>
                  <a:schemeClr val="bg1"/>
                </a:solidFill>
                <a:latin typeface="Constantia" pitchFamily="18" charset="0"/>
              </a:rPr>
              <a:t>sensory</a:t>
            </a:r>
            <a:r>
              <a:rPr lang="ru-RU" sz="2400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nstantia" pitchFamily="18" charset="0"/>
              </a:rPr>
              <a:t>tub</a:t>
            </a:r>
            <a:r>
              <a:rPr lang="ru-RU" sz="2400" dirty="0" smtClean="0">
                <a:solidFill>
                  <a:schemeClr val="bg1"/>
                </a:solidFill>
                <a:latin typeface="Constantia" pitchFamily="18" charset="0"/>
              </a:rPr>
              <a:t>) - это  ёмкость с наполнителем, предназначенная для игры, главное назначение которой – дать возможность детям трогать, пересыпать, переливать, исследовать, изучать то, что находится внутри неё, обучая и развивая ребёнка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83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1B5980-BD8F-4DCE-B670-4AAAF8696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566" y="304800"/>
            <a:ext cx="6554867" cy="9144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сенсорных коробок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87F1E2-2C37-4052-9727-7D4FDAC0E2BC}"/>
              </a:ext>
            </a:extLst>
          </p:cNvPr>
          <p:cNvSpPr txBox="1"/>
          <p:nvPr/>
        </p:nvSpPr>
        <p:spPr>
          <a:xfrm>
            <a:off x="914400" y="1066800"/>
            <a:ext cx="7848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sz="2000" dirty="0">
              <a:solidFill>
                <a:schemeClr val="bg1"/>
              </a:solidFill>
              <a:latin typeface="Segoe UI Light" pitchFamily="34" charset="0"/>
              <a:cs typeface="Times New Roman" panose="02020603050405020304" pitchFamily="18" charset="0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не занимают много времени на подготовку;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не занимают много места;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практически не требуют финансовых вложений;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предоставляют множество возможностей для обучения;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-являются отличным дополнением к тематическим занятиям;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-могут служить в качестве макетов в уголках природы</a:t>
            </a:r>
          </a:p>
          <a:p>
            <a:endParaRPr lang="ru-RU" altLang="ru-RU" sz="2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ru-RU" sz="2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-соответствуют требованиям ФГОС ДО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84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5756" y="351827"/>
            <a:ext cx="1309243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0" i="0" spc="-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2400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24536" y="914400"/>
            <a:ext cx="8057514" cy="10207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00"/>
              </a:spcBef>
              <a:tabLst>
                <a:tab pos="241935" algn="l"/>
              </a:tabLst>
            </a:pPr>
            <a:r>
              <a:rPr lang="ru-RU" sz="2400" dirty="0" smtClean="0">
                <a:solidFill>
                  <a:schemeClr val="bg1"/>
                </a:solidFill>
              </a:rPr>
              <a:t>развитие сенсорного восприятия окружающего мира</a:t>
            </a:r>
            <a:endParaRPr lang="ru-RU" sz="2400" i="1" u="heavy" spc="-10" dirty="0">
              <a:solidFill>
                <a:schemeClr val="bg1"/>
              </a:solidFill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>
              <a:lnSpc>
                <a:spcPts val="2140"/>
              </a:lnSpc>
              <a:tabLst>
                <a:tab pos="241935" algn="l"/>
              </a:tabLst>
            </a:pPr>
            <a:endParaRPr lang="ru-RU" sz="2800" b="1" i="1" u="heavy" spc="-10" dirty="0">
              <a:solidFill>
                <a:schemeClr val="bg1"/>
              </a:solidFill>
              <a:uFill>
                <a:solidFill>
                  <a:srgbClr val="C00000"/>
                </a:solidFill>
              </a:uFill>
              <a:latin typeface="Times New Roman"/>
              <a:cs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D4A3C9-D42D-4D20-AC7F-A7B267CA4BAA}"/>
              </a:ext>
            </a:extLst>
          </p:cNvPr>
          <p:cNvSpPr txBox="1"/>
          <p:nvPr/>
        </p:nvSpPr>
        <p:spPr>
          <a:xfrm>
            <a:off x="457200" y="1676401"/>
            <a:ext cx="8229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lang="ru-RU" sz="2800" dirty="0" smtClean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84200" indent="-571500">
              <a:lnSpc>
                <a:spcPct val="10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Формировать представления об окружающем мире,</a:t>
            </a:r>
            <a:r>
              <a:rPr lang="ru-RU" sz="2400" b="1" dirty="0" smtClean="0"/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о внешних свойствах предметов и материалов через практические действия, опытно-экспериментальным путем</a:t>
            </a:r>
            <a:endParaRPr lang="ru-RU" sz="2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lvl="0" indent="-571500"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Развивать  психические процессы   воображение, внимание, память, мышление </a:t>
            </a:r>
          </a:p>
          <a:p>
            <a:pPr marL="584200" indent="-571500">
              <a:lnSpc>
                <a:spcPct val="10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Расширять  словарный запас и развитие связной речи</a:t>
            </a:r>
            <a:endParaRPr lang="ru-RU" sz="24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4200" indent="-571500">
              <a:lnSpc>
                <a:spcPct val="10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1"/>
                </a:solidFill>
              </a:rPr>
              <a:t>Развивать мелкую моторику, координацию движения</a:t>
            </a:r>
            <a:endParaRPr lang="en-US" sz="36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309218"/>
            <a:ext cx="6815073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b="0" i="0" spc="-705" dirty="0">
                <a:latin typeface="Times New Roman"/>
                <a:cs typeface="Times New Roman"/>
              </a:rPr>
              <a:t> </a:t>
            </a:r>
            <a:r>
              <a:rPr lang="ru-RU"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т</a:t>
            </a:r>
            <a:r>
              <a:rPr spc="-3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ехник</a:t>
            </a:r>
            <a:r>
              <a:rPr lang="ru-RU"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-1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играх</a:t>
            </a:r>
            <a:r>
              <a:rPr spc="3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>
              <a:lnSpc>
                <a:spcPct val="100000"/>
              </a:lnSpc>
            </a:pPr>
            <a:r>
              <a:rPr b="0" i="0" spc="-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сенсорными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коробками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-1082594" y="2333304"/>
            <a:ext cx="7010400" cy="422500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4445" marR="739775" indent="0">
              <a:lnSpc>
                <a:spcPct val="102200"/>
              </a:lnSpc>
              <a:spcBef>
                <a:spcPts val="50"/>
              </a:spcBef>
              <a:buNone/>
              <a:tabLst>
                <a:tab pos="1617345" algn="l"/>
              </a:tabLst>
            </a:pPr>
            <a:r>
              <a:rPr lang="ru-RU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(игра)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группами по </a:t>
            </a:r>
            <a:r>
              <a:rPr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2-3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ребенка,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 индивидуально.</a:t>
            </a:r>
          </a:p>
          <a:p>
            <a:pPr marL="1329690" indent="0">
              <a:lnSpc>
                <a:spcPct val="100000"/>
              </a:lnSpc>
              <a:spcBef>
                <a:spcPts val="434"/>
              </a:spcBef>
              <a:buNone/>
              <a:tabLst>
                <a:tab pos="1560195" algn="l"/>
              </a:tabLst>
            </a:pPr>
            <a:r>
              <a:rPr lang="ru-RU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оставлять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во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коробочками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наедине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1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29690" indent="0">
              <a:lnSpc>
                <a:spcPct val="100000"/>
              </a:lnSpc>
              <a:spcBef>
                <a:spcPts val="434"/>
              </a:spcBef>
              <a:buNone/>
              <a:tabLst>
                <a:tab pos="1560195" algn="l"/>
              </a:tabLst>
            </a:pPr>
            <a:r>
              <a:rPr lang="ru-RU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коробки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детей.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работе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 лет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содержать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мелких деталей, </a:t>
            </a:r>
            <a:r>
              <a:rPr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проглотить.</a:t>
            </a:r>
          </a:p>
          <a:p>
            <a:pPr marL="1274445" marR="5080" indent="0">
              <a:lnSpc>
                <a:spcPct val="100000"/>
              </a:lnSpc>
              <a:spcBef>
                <a:spcPts val="434"/>
              </a:spcBef>
              <a:buNone/>
              <a:tabLst>
                <a:tab pos="1559560" algn="l"/>
              </a:tabLst>
            </a:pPr>
            <a:r>
              <a:rPr lang="ru-RU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коробок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убедитесь,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 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аллергии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какой-либо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3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  <a:r>
              <a:rPr spc="-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pc="-3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4445" marR="5080" indent="0">
              <a:lnSpc>
                <a:spcPct val="100000"/>
              </a:lnSpc>
              <a:spcBef>
                <a:spcPts val="434"/>
              </a:spcBef>
              <a:buNone/>
              <a:tabLst>
                <a:tab pos="1559560" algn="l"/>
              </a:tabLst>
            </a:pPr>
            <a:r>
              <a:rPr lang="ru-RU" spc="-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5.До и после занятий</a:t>
            </a:r>
            <a:r>
              <a:rPr lang="en-US" spc="-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pc="-3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 в коробочке рекомендуется вымыть руки</a:t>
            </a:r>
            <a:endParaRPr spc="-3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1A935DA-DB94-4A61-B6FE-3C81F065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06" y="2438400"/>
            <a:ext cx="2987040" cy="373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156126"/>
            <a:ext cx="609854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0" i="0" spc="-705" dirty="0"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spc="-2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сенсорную</a:t>
            </a:r>
            <a:r>
              <a:rPr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коробочку?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5B5FD52-89D7-4B83-82A4-156081E55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94" y="1371600"/>
            <a:ext cx="3092743" cy="3092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594913FC-C6FB-409C-B123-7BE23BC7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6" y="3967496"/>
            <a:ext cx="2890504" cy="289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184567DB-080D-4E0F-8084-EE32275C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355" y="1250657"/>
            <a:ext cx="2619375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FF2BF257-6CD9-4E3A-B7F0-57F085B65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776" b="16495"/>
          <a:stretch/>
        </p:blipFill>
        <p:spPr bwMode="auto">
          <a:xfrm>
            <a:off x="1600200" y="4693612"/>
            <a:ext cx="2771775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76676" y="203775"/>
            <a:ext cx="4365625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0" i="0" spc="-705" dirty="0">
                <a:latin typeface="Times New Roman"/>
                <a:cs typeface="Times New Roman"/>
              </a:rPr>
              <a:t> </a:t>
            </a:r>
            <a:r>
              <a:rPr spc="-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наполнить</a:t>
            </a:r>
            <a:r>
              <a:rPr spc="-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коробочку?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C57664B1-096D-44D0-9860-635CBB93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56280"/>
            <a:ext cx="3605314" cy="2027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E2D375-1125-4322-94E6-65C98FA47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394" t="11655" r="8469"/>
          <a:stretch/>
        </p:blipFill>
        <p:spPr>
          <a:xfrm>
            <a:off x="381000" y="1413746"/>
            <a:ext cx="3276600" cy="249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3AB5F36-830E-42AB-BF8C-32CB08B3C7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500" r="22500"/>
          <a:stretch/>
        </p:blipFill>
        <p:spPr>
          <a:xfrm>
            <a:off x="4876800" y="1328525"/>
            <a:ext cx="2886201" cy="256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549C2DB-058A-471E-A159-D206696AEE8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31159"/>
            <a:ext cx="3671888" cy="279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5568</TotalTime>
  <Words>306</Words>
  <Application>Microsoft Office PowerPoint</Application>
  <PresentationFormat>Экран (4:3)</PresentationFormat>
  <Paragraphs>67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Times New Roman</vt:lpstr>
      <vt:lpstr>Constantia</vt:lpstr>
      <vt:lpstr>Calibri</vt:lpstr>
      <vt:lpstr>Century Gothic</vt:lpstr>
      <vt:lpstr>Segoe UI Light</vt:lpstr>
      <vt:lpstr>Arial Unicode MS</vt:lpstr>
      <vt:lpstr>Wingdings 3</vt:lpstr>
      <vt:lpstr>Сектор</vt:lpstr>
      <vt:lpstr>Слайд 1</vt:lpstr>
      <vt:lpstr>Слайд 2</vt:lpstr>
      <vt:lpstr>Слайд 3</vt:lpstr>
      <vt:lpstr>Слайд 4</vt:lpstr>
      <vt:lpstr>Преимущества сенсорных коробок</vt:lpstr>
      <vt:lpstr> Цель:</vt:lpstr>
      <vt:lpstr> Рекомендации по технике безопасности при  играх с  сенсорными коробками</vt:lpstr>
      <vt:lpstr> Из чего сделать сенсорную коробочку?</vt:lpstr>
      <vt:lpstr> Чем наполнить коробочку?</vt:lpstr>
      <vt:lpstr> Предметы, с которыми можно играть</vt:lpstr>
      <vt:lpstr>Слайд 11</vt:lpstr>
      <vt:lpstr>Слайд 12</vt:lpstr>
      <vt:lpstr>Слайд 13</vt:lpstr>
      <vt:lpstr>Слайд 14</vt:lpstr>
      <vt:lpstr> Для какого возраста подходят сенсорные  коробки</vt:lpstr>
      <vt:lpstr>Слайд 16</vt:lpstr>
      <vt:lpstr>Слайд 17</vt:lpstr>
      <vt:lpstr>Слайд 18</vt:lpstr>
      <vt:lpstr>Слайд 19</vt:lpstr>
      <vt:lpstr>Слайд 20</vt:lpstr>
      <vt:lpstr>Эко-школа. здоровый образ жизни</vt:lpstr>
      <vt:lpstr>Эко-школа. Рациональная сортировка бытовых отходов</vt:lpstr>
      <vt:lpstr>Эко-школа. биоразнообразие</vt:lpstr>
      <vt:lpstr>Слайд 24</vt:lpstr>
      <vt:lpstr>Слайд 25</vt:lpstr>
      <vt:lpstr>Трогаем, пересыпаем, играем – природу изучаем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96</cp:revision>
  <dcterms:created xsi:type="dcterms:W3CDTF">2020-12-01T00:37:42Z</dcterms:created>
  <dcterms:modified xsi:type="dcterms:W3CDTF">2021-02-25T10:28:20Z</dcterms:modified>
</cp:coreProperties>
</file>